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2" r:id="rId1"/>
  </p:sldMasterIdLst>
  <p:sldIdLst>
    <p:sldId id="380" r:id="rId2"/>
    <p:sldId id="381" r:id="rId3"/>
    <p:sldId id="382" r:id="rId4"/>
    <p:sldId id="315" r:id="rId5"/>
    <p:sldId id="351" r:id="rId6"/>
    <p:sldId id="370" r:id="rId7"/>
    <p:sldId id="371" r:id="rId8"/>
    <p:sldId id="350" r:id="rId9"/>
    <p:sldId id="367" r:id="rId10"/>
    <p:sldId id="369" r:id="rId11"/>
    <p:sldId id="368" r:id="rId12"/>
    <p:sldId id="352" r:id="rId13"/>
    <p:sldId id="353" r:id="rId14"/>
    <p:sldId id="363" r:id="rId15"/>
    <p:sldId id="355" r:id="rId16"/>
    <p:sldId id="356" r:id="rId17"/>
    <p:sldId id="357" r:id="rId18"/>
    <p:sldId id="359" r:id="rId19"/>
    <p:sldId id="257" r:id="rId20"/>
    <p:sldId id="348" r:id="rId21"/>
    <p:sldId id="316" r:id="rId22"/>
    <p:sldId id="346" r:id="rId23"/>
    <p:sldId id="270" r:id="rId24"/>
    <p:sldId id="318" r:id="rId25"/>
    <p:sldId id="319" r:id="rId26"/>
    <p:sldId id="320" r:id="rId27"/>
    <p:sldId id="322" r:id="rId28"/>
    <p:sldId id="323" r:id="rId29"/>
    <p:sldId id="324" r:id="rId30"/>
    <p:sldId id="347" r:id="rId31"/>
    <p:sldId id="326" r:id="rId32"/>
    <p:sldId id="327" r:id="rId33"/>
    <p:sldId id="328" r:id="rId34"/>
    <p:sldId id="372" r:id="rId35"/>
    <p:sldId id="329" r:id="rId36"/>
    <p:sldId id="335" r:id="rId37"/>
    <p:sldId id="336" r:id="rId38"/>
    <p:sldId id="337" r:id="rId39"/>
    <p:sldId id="338" r:id="rId40"/>
    <p:sldId id="339" r:id="rId41"/>
    <p:sldId id="340" r:id="rId42"/>
    <p:sldId id="341" r:id="rId43"/>
    <p:sldId id="342" r:id="rId44"/>
    <p:sldId id="343" r:id="rId45"/>
    <p:sldId id="344" r:id="rId46"/>
    <p:sldId id="345" r:id="rId47"/>
    <p:sldId id="274" r:id="rId48"/>
    <p:sldId id="266" r:id="rId49"/>
    <p:sldId id="362" r:id="rId50"/>
    <p:sldId id="365" r:id="rId51"/>
    <p:sldId id="361" r:id="rId52"/>
    <p:sldId id="364" r:id="rId53"/>
    <p:sldId id="373" r:id="rId54"/>
    <p:sldId id="366" r:id="rId55"/>
    <p:sldId id="374" r:id="rId56"/>
    <p:sldId id="376" r:id="rId57"/>
    <p:sldId id="377" r:id="rId58"/>
    <p:sldId id="375" r:id="rId59"/>
    <p:sldId id="378" r:id="rId60"/>
    <p:sldId id="379" r:id="rId61"/>
    <p:sldId id="314" r:id="rId6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EBF0"/>
    <a:srgbClr val="F61686"/>
    <a:srgbClr val="03BD83"/>
    <a:srgbClr val="525252"/>
    <a:srgbClr val="E6E6E6"/>
    <a:srgbClr val="4D4D4D"/>
    <a:srgbClr val="0DD0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08" autoAdjust="0"/>
    <p:restoredTop sz="94660"/>
  </p:normalViewPr>
  <p:slideViewPr>
    <p:cSldViewPr snapToGrid="0">
      <p:cViewPr varScale="1">
        <p:scale>
          <a:sx n="113" d="100"/>
          <a:sy n="113" d="100"/>
        </p:scale>
        <p:origin x="492"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C390FF3-F980-4580-9863-E965BB98C22D}"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828675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C390FF3-F980-4580-9863-E965BB98C22D}" type="datetimeFigureOut">
              <a:rPr lang="en-US" smtClean="0"/>
              <a:t>9/21/2023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333368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2809459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755831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631260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C390FF3-F980-4580-9863-E965BB98C22D}" type="datetimeFigureOut">
              <a:rPr lang="en-US" smtClean="0"/>
              <a:t>9/21/2023</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15358358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C390FF3-F980-4580-9863-E965BB98C22D}" type="datetimeFigureOut">
              <a:rPr lang="en-US" smtClean="0"/>
              <a:t>9/21/2023</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5610801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C390FF3-F980-4580-9863-E965BB98C22D}"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1303433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C390FF3-F980-4580-9863-E965BB98C22D}"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438443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6C390FF3-F980-4580-9863-E965BB98C22D}"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3324950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3109052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C390FF3-F980-4580-9863-E965BB98C22D}" type="datetimeFigureOut">
              <a:rPr lang="en-US" smtClean="0"/>
              <a:t>9/21/2023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814671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C390FF3-F980-4580-9863-E965BB98C22D}" type="datetimeFigureOut">
              <a:rPr lang="en-US" smtClean="0"/>
              <a:t>9/21/2023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3138995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6C390FF3-F980-4580-9863-E965BB98C22D}" type="datetimeFigureOut">
              <a:rPr lang="en-US" smtClean="0"/>
              <a:t>9/21/2023</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5556125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6C390FF3-F980-4580-9863-E965BB98C22D}" type="datetimeFigureOut">
              <a:rPr lang="en-US" smtClean="0"/>
              <a:t>9/21/2023</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5318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6C390FF3-F980-4580-9863-E965BB98C22D}" type="datetimeFigureOut">
              <a:rPr lang="en-US" smtClean="0"/>
              <a:t>9/21/2023</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897695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C390FF3-F980-4580-9863-E965BB98C22D}" type="datetimeFigureOut">
              <a:rPr lang="en-US" smtClean="0"/>
              <a:t>9/21/2023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1437577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6C390FF3-F980-4580-9863-E965BB98C22D}" type="datetimeFigureOut">
              <a:rPr lang="en-US" smtClean="0"/>
              <a:t>9/21/2023</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CFE5459B-F4C8-48D0-9A45-6A43EBC6BFF8}" type="slidenum">
              <a:rPr lang="en-US" smtClean="0"/>
              <a:t>‹#›</a:t>
            </a:fld>
            <a:endParaRPr lang="en-US"/>
          </a:p>
        </p:txBody>
      </p:sp>
    </p:spTree>
    <p:extLst>
      <p:ext uri="{BB962C8B-B14F-4D97-AF65-F5344CB8AC3E}">
        <p14:creationId xmlns:p14="http://schemas.microsoft.com/office/powerpoint/2010/main" val="1069031124"/>
      </p:ext>
    </p:extLst>
  </p:cSld>
  <p:clrMap bg1="dk1" tx1="lt1" bg2="dk2" tx2="lt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 id="2147483836" r:id="rId14"/>
    <p:sldLayoutId id="2147483837" r:id="rId15"/>
    <p:sldLayoutId id="2147483838" r:id="rId16"/>
    <p:sldLayoutId id="2147483839"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acsjournals.onlinelibrary.wiley.com/doi/10.3322/caac.21660#caac21660-fig-0002" TargetMode="External"/><Relationship Id="rId2" Type="http://schemas.openxmlformats.org/officeDocument/2006/relationships/hyperlink" Target="https://acsjournals.onlinelibrary.wiley.com/doi/10.3322/caac.21660#caac21660-fig-0001" TargetMode="Externa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D07EF-AA7C-4BCA-AE8C-C7CB0A3B7579}"/>
              </a:ext>
            </a:extLst>
          </p:cNvPr>
          <p:cNvSpPr>
            <a:spLocks noGrp="1"/>
          </p:cNvSpPr>
          <p:nvPr>
            <p:ph type="title"/>
          </p:nvPr>
        </p:nvSpPr>
        <p:spPr/>
        <p:txBody>
          <a:bodyPr/>
          <a:lstStyle/>
          <a:p>
            <a:pPr algn="ctr"/>
            <a:r>
              <a:rPr lang="en-US" dirty="0"/>
              <a:t>Social diseases, civilization diseases or lifestyle diseases?</a:t>
            </a:r>
            <a:br>
              <a:rPr lang="en-US" dirty="0"/>
            </a:br>
            <a:endParaRPr lang="en-US" dirty="0"/>
          </a:p>
        </p:txBody>
      </p:sp>
      <p:sp>
        <p:nvSpPr>
          <p:cNvPr id="3" name="Content Placeholder 2">
            <a:extLst>
              <a:ext uri="{FF2B5EF4-FFF2-40B4-BE49-F238E27FC236}">
                <a16:creationId xmlns:a16="http://schemas.microsoft.com/office/drawing/2014/main" id="{00D0B5AF-2E46-4254-B66A-6154B625DBEA}"/>
              </a:ext>
            </a:extLst>
          </p:cNvPr>
          <p:cNvSpPr>
            <a:spLocks noGrp="1"/>
          </p:cNvSpPr>
          <p:nvPr>
            <p:ph idx="1"/>
          </p:nvPr>
        </p:nvSpPr>
        <p:spPr/>
        <p:txBody>
          <a:bodyPr>
            <a:normAutofit fontScale="85000" lnSpcReduction="20000"/>
          </a:bodyPr>
          <a:lstStyle/>
          <a:p>
            <a:pPr algn="just"/>
            <a:r>
              <a:rPr lang="en-US" dirty="0"/>
              <a:t>In general, the development of civilization is viewed as a positive step for the well-being of the human species, leading to an increased duration and quality of life. </a:t>
            </a:r>
            <a:endParaRPr lang="sr-Latn-RS" dirty="0"/>
          </a:p>
          <a:p>
            <a:pPr algn="just"/>
            <a:r>
              <a:rPr lang="en-US" dirty="0"/>
              <a:t>The accelerated progress of civilization (mainly industrialization, urbanization and nutrition) has lead to new possibilities for adverse effects on human health. </a:t>
            </a:r>
            <a:endParaRPr lang="sr-Latn-RS" dirty="0"/>
          </a:p>
          <a:p>
            <a:pPr algn="just"/>
            <a:r>
              <a:rPr lang="en-US" dirty="0"/>
              <a:t>In former high civilization--like old Egypt, Greece, Roman, Chinese, Indian, Maya civilizations--the "modem civilization diseases" were unknown. </a:t>
            </a:r>
            <a:endParaRPr lang="sr-Latn-RS" dirty="0"/>
          </a:p>
          <a:p>
            <a:pPr algn="just"/>
            <a:r>
              <a:rPr lang="en-US" dirty="0"/>
              <a:t>Modem science through improved sanitation, vaccination and antibiotics as well as improved social and economical conditions, has eliminated the threat of death from most infectious diseases. In the years after World War II the social, economic and health conditions changed. </a:t>
            </a:r>
            <a:endParaRPr lang="sr-Latn-RS" dirty="0"/>
          </a:p>
          <a:p>
            <a:pPr algn="just"/>
            <a:r>
              <a:rPr lang="en-US" dirty="0"/>
              <a:t>Most deaths have resulted from heart disease, stroke, cancer and other diseases as a result of an inappropriate relationship of people with their environment and changed lifestyle. Lifestyle diseases are different from other diseases because they are potentially preventable and can be lowered with changes in diet, lifestyle and environment. </a:t>
            </a:r>
          </a:p>
          <a:p>
            <a:endParaRPr lang="en-US" dirty="0"/>
          </a:p>
        </p:txBody>
      </p:sp>
    </p:spTree>
    <p:extLst>
      <p:ext uri="{BB962C8B-B14F-4D97-AF65-F5344CB8AC3E}">
        <p14:creationId xmlns:p14="http://schemas.microsoft.com/office/powerpoint/2010/main" val="12563381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63CA4EA-8F04-4ED6-A258-0241783FB857}"/>
              </a:ext>
            </a:extLst>
          </p:cNvPr>
          <p:cNvSpPr>
            <a:spLocks noGrp="1"/>
          </p:cNvSpPr>
          <p:nvPr>
            <p:ph idx="1"/>
          </p:nvPr>
        </p:nvSpPr>
        <p:spPr/>
        <p:txBody>
          <a:bodyPr/>
          <a:lstStyle/>
          <a:p>
            <a:r>
              <a:rPr lang="en-US" dirty="0"/>
              <a:t>What is the difference between chronic and non chronic disease?</a:t>
            </a:r>
          </a:p>
          <a:p>
            <a:r>
              <a:rPr lang="en-US" dirty="0">
                <a:effectLst/>
              </a:rPr>
              <a:t>Acute illnesses generally develop suddenly and last a short time, often only a few days or weeks. Chronic conditions develop slowly and may worsen over an extended period of time—months to years.</a:t>
            </a:r>
          </a:p>
          <a:p>
            <a:endParaRPr lang="en-US" dirty="0"/>
          </a:p>
        </p:txBody>
      </p:sp>
    </p:spTree>
    <p:extLst>
      <p:ext uri="{BB962C8B-B14F-4D97-AF65-F5344CB8AC3E}">
        <p14:creationId xmlns:p14="http://schemas.microsoft.com/office/powerpoint/2010/main" val="10277932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6AE23AB-249C-4FD0-A7D4-6B09BFDCCE64}"/>
              </a:ext>
            </a:extLst>
          </p:cNvPr>
          <p:cNvSpPr>
            <a:spLocks noGrp="1"/>
          </p:cNvSpPr>
          <p:nvPr>
            <p:ph idx="1"/>
          </p:nvPr>
        </p:nvSpPr>
        <p:spPr>
          <a:xfrm>
            <a:off x="1077912" y="1331259"/>
            <a:ext cx="8946541" cy="4195481"/>
          </a:xfrm>
        </p:spPr>
        <p:txBody>
          <a:bodyPr>
            <a:normAutofit/>
          </a:bodyPr>
          <a:lstStyle/>
          <a:p>
            <a:r>
              <a:rPr lang="en-US" dirty="0"/>
              <a:t>Why are chronic NCDs categorized as lifestyle disease?</a:t>
            </a:r>
          </a:p>
          <a:p>
            <a:r>
              <a:rPr lang="en-US" dirty="0">
                <a:effectLst/>
              </a:rPr>
              <a:t>Lifestyle diseases share risk factors similar to prolonged exposure to three modifiable lifestyle </a:t>
            </a:r>
            <a:r>
              <a:rPr lang="en-US" dirty="0" err="1">
                <a:effectLst/>
              </a:rPr>
              <a:t>behaviours</a:t>
            </a:r>
            <a:r>
              <a:rPr lang="en-US" dirty="0">
                <a:effectLst/>
              </a:rPr>
              <a:t> -- smoking, unhealthy diet, and physical inactivity -- and result in the development of chronic diseases, specifically heart disease, stroke, diabetes, obesity, metabolic syndrome, chronic obstructive pulmonary ...</a:t>
            </a:r>
          </a:p>
          <a:p>
            <a:pPr algn="just"/>
            <a:r>
              <a:rPr lang="en-US">
                <a:effectLst/>
              </a:rPr>
              <a:t>Most </a:t>
            </a:r>
            <a:r>
              <a:rPr lang="en-US" dirty="0">
                <a:effectLst/>
              </a:rPr>
              <a:t>chronic diseases are caused by key risk behaviors: Tobacco use and exposure to secondhand smoke. Poor nutrition, including diets low in fruits and vegetables and high in sodium and saturated fats. Physical inactivity.</a:t>
            </a:r>
          </a:p>
          <a:p>
            <a:endParaRPr lang="en-US" dirty="0"/>
          </a:p>
        </p:txBody>
      </p:sp>
    </p:spTree>
    <p:extLst>
      <p:ext uri="{BB962C8B-B14F-4D97-AF65-F5344CB8AC3E}">
        <p14:creationId xmlns:p14="http://schemas.microsoft.com/office/powerpoint/2010/main" val="1727122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719328"/>
            <a:ext cx="9662224" cy="5529071"/>
          </a:xfrm>
        </p:spPr>
        <p:txBody>
          <a:bodyPr>
            <a:normAutofit fontScale="92500" lnSpcReduction="10000"/>
          </a:bodyPr>
          <a:lstStyle/>
          <a:p>
            <a:pPr algn="just"/>
            <a:r>
              <a:rPr lang="en-US" dirty="0"/>
              <a:t>Non-communicable Diseases (NCDs) disproportionately affect people living within low- and lower middle-income countries (LLMICs), with almost three quarters of all NCD deaths and 82% of premature deaths occurring within LLMICs. </a:t>
            </a:r>
            <a:endParaRPr lang="sr-Cyrl-RS" dirty="0"/>
          </a:p>
          <a:p>
            <a:pPr algn="just"/>
            <a:r>
              <a:rPr lang="en-US" dirty="0"/>
              <a:t>The relationship between NCDs, poverty and social and economic development has therefore received high-level recognition, with NCDs seen to pose a major challenge to development in the 21st century . </a:t>
            </a:r>
            <a:endParaRPr lang="sr-Cyrl-RS" dirty="0"/>
          </a:p>
          <a:p>
            <a:pPr algn="just"/>
            <a:r>
              <a:rPr lang="en-US" dirty="0"/>
              <a:t>The relationship between social disadvantage and health is complex and shaped by political, social and economic factors . The poor may be more vulnerable to NCDs for many reasons, including material deprivation, psychosocial stress, higher levels of risk </a:t>
            </a:r>
            <a:r>
              <a:rPr lang="en-US" dirty="0" err="1"/>
              <a:t>behaviour</a:t>
            </a:r>
            <a:r>
              <a:rPr lang="en-US" dirty="0"/>
              <a:t>, unhealthy living conditions, limited access to high-quality health care and reduced opportunity to prevent complications. </a:t>
            </a:r>
            <a:endParaRPr lang="sr-Cyrl-RS" dirty="0"/>
          </a:p>
          <a:p>
            <a:pPr algn="just"/>
            <a:r>
              <a:rPr lang="en-US" dirty="0"/>
              <a:t>Low socio-economic status (SES) groups are more likely to use tobacco products, consume unhealthy foods, be physically inactive, and overweight or obese. In recent decades, the socio-economic gradient of NCD risk factors has broadened from high-income countries to low- and middle income countries.</a:t>
            </a:r>
          </a:p>
        </p:txBody>
      </p:sp>
    </p:spTree>
    <p:extLst>
      <p:ext uri="{BB962C8B-B14F-4D97-AF65-F5344CB8AC3E}">
        <p14:creationId xmlns:p14="http://schemas.microsoft.com/office/powerpoint/2010/main" val="36858388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694944"/>
            <a:ext cx="9406192" cy="5553455"/>
          </a:xfrm>
        </p:spPr>
        <p:txBody>
          <a:bodyPr>
            <a:normAutofit fontScale="92500" lnSpcReduction="10000"/>
          </a:bodyPr>
          <a:lstStyle/>
          <a:p>
            <a:pPr algn="just"/>
            <a:r>
              <a:rPr lang="en-US" dirty="0"/>
              <a:t>In high-income countries, the evidence suggests that socio-economic factors are positively associated with health and that NCDs disproportionately affect lower socio-economic groups. </a:t>
            </a:r>
            <a:endParaRPr lang="sr-Cyrl-RS" dirty="0"/>
          </a:p>
          <a:p>
            <a:pPr algn="just"/>
            <a:r>
              <a:rPr lang="en-US" dirty="0"/>
              <a:t>However, there is a lack of research on the relationships between SES and NCDs within developing countries. Global cross-country analyses suggest that living in a low- or middle- income country is associated with increased risk of developing cardiovascular diseases (CVD), lung and gastric cancer, type 2 diabetes, and Chronic Respiratory Diseases (CRDs). </a:t>
            </a:r>
            <a:endParaRPr lang="sr-Cyrl-RS" dirty="0"/>
          </a:p>
          <a:p>
            <a:pPr algn="just"/>
            <a:r>
              <a:rPr lang="en-US" dirty="0"/>
              <a:t>These country-level comparisons also indicate that, relative to middle- and high-income countries, low-income countries have some of the highest levels of wealth-related relative inequalities in NCD risk factors. </a:t>
            </a:r>
            <a:endParaRPr lang="sr-Cyrl-RS" dirty="0"/>
          </a:p>
          <a:p>
            <a:pPr algn="just"/>
            <a:r>
              <a:rPr lang="en-US" dirty="0"/>
              <a:t>However, few studies have considered the relationships between SES and NCDs within LLMICs, and it remains unclear whether or not the trends that are observed within higher income countries also hold true within developing countries. </a:t>
            </a:r>
            <a:endParaRPr lang="sr-Cyrl-RS" dirty="0"/>
          </a:p>
          <a:p>
            <a:pPr algn="just"/>
            <a:r>
              <a:rPr lang="en-US" dirty="0"/>
              <a:t>The UN’s Sustainable Development Goals for 2030 include a goal “reduce by one third premature mortality from NCDs” (Target 3.4)</a:t>
            </a:r>
            <a:r>
              <a:rPr lang="sr-Cyrl-RS" dirty="0"/>
              <a:t>.</a:t>
            </a:r>
            <a:r>
              <a:rPr lang="en-US" dirty="0"/>
              <a:t> </a:t>
            </a:r>
          </a:p>
          <a:p>
            <a:pPr algn="just"/>
            <a:r>
              <a:rPr lang="en-US" dirty="0"/>
              <a:t> </a:t>
            </a:r>
          </a:p>
          <a:p>
            <a:endParaRPr lang="en-US" dirty="0"/>
          </a:p>
        </p:txBody>
      </p:sp>
    </p:spTree>
    <p:extLst>
      <p:ext uri="{BB962C8B-B14F-4D97-AF65-F5344CB8AC3E}">
        <p14:creationId xmlns:p14="http://schemas.microsoft.com/office/powerpoint/2010/main" val="29089996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81392" y="1479894"/>
            <a:ext cx="10149904" cy="4195481"/>
          </a:xfrm>
        </p:spPr>
        <p:txBody>
          <a:bodyPr>
            <a:normAutofit/>
          </a:bodyPr>
          <a:lstStyle/>
          <a:p>
            <a:pPr algn="just"/>
            <a:r>
              <a:rPr lang="en-US" dirty="0"/>
              <a:t>More than half a billion people around</a:t>
            </a:r>
            <a:r>
              <a:rPr lang="sr-Latn-RS" dirty="0"/>
              <a:t> </a:t>
            </a:r>
            <a:r>
              <a:rPr lang="en-US" dirty="0"/>
              <a:t>the world continue to be affected by</a:t>
            </a:r>
            <a:r>
              <a:rPr lang="sr-Latn-RS" dirty="0"/>
              <a:t> </a:t>
            </a:r>
            <a:r>
              <a:rPr lang="en-US" dirty="0"/>
              <a:t>cardiovascular diseases, which accounted for</a:t>
            </a:r>
            <a:r>
              <a:rPr lang="sr-Latn-RS" dirty="0"/>
              <a:t> </a:t>
            </a:r>
            <a:r>
              <a:rPr lang="en-US" dirty="0"/>
              <a:t>20.5 million deaths in 2021– close to a third</a:t>
            </a:r>
            <a:r>
              <a:rPr lang="sr-Latn-RS" dirty="0"/>
              <a:t> </a:t>
            </a:r>
            <a:r>
              <a:rPr lang="en-US" dirty="0"/>
              <a:t>of all deaths globally and an overall increase</a:t>
            </a:r>
            <a:r>
              <a:rPr lang="sr-Latn-RS" dirty="0"/>
              <a:t> </a:t>
            </a:r>
            <a:r>
              <a:rPr lang="en-US" dirty="0"/>
              <a:t>on the estimated 121 million CVD deaths. </a:t>
            </a:r>
            <a:endParaRPr lang="sr-Latn-RS" dirty="0"/>
          </a:p>
          <a:p>
            <a:pPr algn="just"/>
            <a:r>
              <a:rPr lang="en-US" dirty="0"/>
              <a:t>Up to 80% of premature heart attacks and strokes can be prevented. The world has the tools and knowledge to mitigate harms to cardiovascular health, particularly with the advances in cardiovascular medicine in the last 50 years. But too often the tools that can help diagnose, prevent, and treat CVDs are not benefitting the communities who need them most. Around 4 in every 5 CVD deaths occur in low- and middle-income countries and progress in cardiovascular health is increasingly concentrated in High-Income countries - a glaring health inequity that must urgently be addressed.</a:t>
            </a:r>
          </a:p>
          <a:p>
            <a:endParaRPr lang="en-US" dirty="0"/>
          </a:p>
        </p:txBody>
      </p:sp>
      <p:sp>
        <p:nvSpPr>
          <p:cNvPr id="4" name="Title 1"/>
          <p:cNvSpPr>
            <a:spLocks noGrp="1"/>
          </p:cNvSpPr>
          <p:nvPr>
            <p:ph type="title"/>
          </p:nvPr>
        </p:nvSpPr>
        <p:spPr>
          <a:xfrm>
            <a:off x="889951" y="282030"/>
            <a:ext cx="9404723" cy="1400530"/>
          </a:xfrm>
        </p:spPr>
        <p:txBody>
          <a:bodyPr/>
          <a:lstStyle/>
          <a:p>
            <a:pPr algn="ctr"/>
            <a:r>
              <a:rPr lang="sr-Latn-RS" dirty="0"/>
              <a:t>C</a:t>
            </a:r>
            <a:r>
              <a:rPr lang="en-US" dirty="0" err="1"/>
              <a:t>ardiovascular</a:t>
            </a:r>
            <a:r>
              <a:rPr lang="en-US" dirty="0"/>
              <a:t> diseases</a:t>
            </a:r>
          </a:p>
        </p:txBody>
      </p:sp>
    </p:spTree>
    <p:extLst>
      <p:ext uri="{BB962C8B-B14F-4D97-AF65-F5344CB8AC3E}">
        <p14:creationId xmlns:p14="http://schemas.microsoft.com/office/powerpoint/2010/main" val="26813455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00848" y="1382358"/>
            <a:ext cx="8946541" cy="4195481"/>
          </a:xfrm>
        </p:spPr>
        <p:txBody>
          <a:bodyPr/>
          <a:lstStyle/>
          <a:p>
            <a:pPr algn="just"/>
            <a:r>
              <a:rPr lang="en-US" dirty="0"/>
              <a:t>CVDs are the leading cause of mortality and a major contributor to disability. Globally, the estimated number of deaths due to CVDs increased from around 12.1 million in 1990 (equally distributed between males and females) to 18.6 million (9.6 million males and 8.9 million females) in 2019</a:t>
            </a:r>
            <a:r>
              <a:rPr lang="sr-Latn-RS" dirty="0"/>
              <a:t>.</a:t>
            </a:r>
          </a:p>
          <a:p>
            <a:pPr algn="just"/>
            <a:r>
              <a:rPr lang="en-US" dirty="0"/>
              <a:t>The number of deaths due to CVDs in 2019 represented 33% of all global deaths, with </a:t>
            </a:r>
            <a:r>
              <a:rPr lang="en-US" dirty="0" err="1"/>
              <a:t>ischaemic</a:t>
            </a:r>
            <a:r>
              <a:rPr lang="en-US" dirty="0"/>
              <a:t> heart disease (9.1 million deaths) and stroke (6.6 million deaths) </a:t>
            </a:r>
            <a:r>
              <a:rPr lang="en-US" dirty="0" err="1"/>
              <a:t>totalling</a:t>
            </a:r>
            <a:r>
              <a:rPr lang="en-US" dirty="0"/>
              <a:t> 85% of all CVD deaths worldwide. While the number of deaths due to CVDs over the last 30 years has increased globally—in large part due to an ageing and growing population—the </a:t>
            </a:r>
            <a:r>
              <a:rPr lang="en-US" dirty="0" err="1"/>
              <a:t>agestandardised</a:t>
            </a:r>
            <a:r>
              <a:rPr lang="en-US" dirty="0"/>
              <a:t> death rate has declined by one third, from 354.5 deaths per 100,000 people in 1990 to 239.9 deaths per 100,000 people in 2019 .</a:t>
            </a:r>
          </a:p>
        </p:txBody>
      </p:sp>
    </p:spTree>
    <p:extLst>
      <p:ext uri="{BB962C8B-B14F-4D97-AF65-F5344CB8AC3E}">
        <p14:creationId xmlns:p14="http://schemas.microsoft.com/office/powerpoint/2010/main" val="4279674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The High-Income region, for example, experienced</a:t>
            </a:r>
            <a:r>
              <a:rPr lang="sr-Latn-RS" dirty="0"/>
              <a:t> </a:t>
            </a:r>
            <a:r>
              <a:rPr lang="en-US" dirty="0"/>
              <a:t>the fastest average rate of decline for both males</a:t>
            </a:r>
            <a:r>
              <a:rPr lang="sr-Latn-RS" dirty="0"/>
              <a:t> </a:t>
            </a:r>
            <a:r>
              <a:rPr lang="en-US" dirty="0"/>
              <a:t>and females from 1990 to 2019 (average annual rate</a:t>
            </a:r>
            <a:r>
              <a:rPr lang="sr-Latn-RS" dirty="0"/>
              <a:t> </a:t>
            </a:r>
            <a:r>
              <a:rPr lang="en-US" dirty="0"/>
              <a:t>of change of 2.6%). The slowest rate of decline in</a:t>
            </a:r>
            <a:r>
              <a:rPr lang="sr-Latn-RS" dirty="0"/>
              <a:t> </a:t>
            </a:r>
            <a:r>
              <a:rPr lang="en-US" dirty="0"/>
              <a:t>both sexes was observed in the Southeast Asia, the</a:t>
            </a:r>
            <a:r>
              <a:rPr lang="sr-Latn-RS" dirty="0"/>
              <a:t>  </a:t>
            </a:r>
            <a:r>
              <a:rPr lang="en-US" dirty="0"/>
              <a:t>South Asia, East Asia and Oceania, and the </a:t>
            </a:r>
            <a:r>
              <a:rPr lang="en-US" dirty="0" err="1"/>
              <a:t>SubSaharan</a:t>
            </a:r>
            <a:r>
              <a:rPr lang="en-US" dirty="0"/>
              <a:t> Africa regions. </a:t>
            </a:r>
            <a:endParaRPr lang="sr-Latn-RS" dirty="0"/>
          </a:p>
          <a:p>
            <a:pPr algn="just"/>
            <a:r>
              <a:rPr lang="en-US" dirty="0"/>
              <a:t>The High-Income region had the lowest CVD death</a:t>
            </a:r>
            <a:r>
              <a:rPr lang="sr-Latn-RS" dirty="0"/>
              <a:t> </a:t>
            </a:r>
            <a:r>
              <a:rPr lang="en-US" dirty="0"/>
              <a:t>rate overall (102.1 and 153.8 deaths per 100,000</a:t>
            </a:r>
            <a:r>
              <a:rPr lang="sr-Latn-RS" dirty="0"/>
              <a:t> </a:t>
            </a:r>
            <a:r>
              <a:rPr lang="en-US" dirty="0"/>
              <a:t>people for females and males respectively).</a:t>
            </a:r>
          </a:p>
        </p:txBody>
      </p:sp>
    </p:spTree>
    <p:extLst>
      <p:ext uri="{BB962C8B-B14F-4D97-AF65-F5344CB8AC3E}">
        <p14:creationId xmlns:p14="http://schemas.microsoft.com/office/powerpoint/2010/main" val="19716133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The Central Europe, Eastern Europe and Central Asia region had the highest age-standardized CVD death rates for males and females in both 1990 (670.2 and 467.2 deaths per 100,000 people respectively) and 2019 (524.1 and 345.7 deaths per 100,000 people respectively). The North Africa and Middle East region had the second highest rates for males and females in 2019 (376.7 and 339.8 deaths per 100,000 people for males and females respectively).</a:t>
            </a:r>
          </a:p>
        </p:txBody>
      </p:sp>
    </p:spTree>
    <p:extLst>
      <p:ext uri="{BB962C8B-B14F-4D97-AF65-F5344CB8AC3E}">
        <p14:creationId xmlns:p14="http://schemas.microsoft.com/office/powerpoint/2010/main" val="39939965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4479" y="1379310"/>
            <a:ext cx="9404723" cy="1400530"/>
          </a:xfrm>
        </p:spPr>
        <p:txBody>
          <a:bodyPr/>
          <a:lstStyle/>
          <a:p>
            <a:pPr algn="ctr"/>
            <a:r>
              <a:rPr lang="sr-Latn-RS" dirty="0"/>
              <a:t>M</a:t>
            </a:r>
            <a:r>
              <a:rPr lang="en-US" dirty="0" err="1"/>
              <a:t>alignant</a:t>
            </a:r>
            <a:r>
              <a:rPr lang="en-US" dirty="0"/>
              <a:t> diseases</a:t>
            </a:r>
          </a:p>
        </p:txBody>
      </p:sp>
    </p:spTree>
    <p:extLst>
      <p:ext uri="{BB962C8B-B14F-4D97-AF65-F5344CB8AC3E}">
        <p14:creationId xmlns:p14="http://schemas.microsoft.com/office/powerpoint/2010/main" val="34824571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0A3C91-8BDA-4678-8B33-38287D98ADF4}"/>
              </a:ext>
            </a:extLst>
          </p:cNvPr>
          <p:cNvSpPr>
            <a:spLocks noGrp="1"/>
          </p:cNvSpPr>
          <p:nvPr>
            <p:ph idx="1"/>
          </p:nvPr>
        </p:nvSpPr>
        <p:spPr>
          <a:xfrm>
            <a:off x="536359" y="911224"/>
            <a:ext cx="10515600" cy="5471821"/>
          </a:xfrm>
        </p:spPr>
        <p:txBody>
          <a:bodyPr>
            <a:normAutofit fontScale="85000" lnSpcReduction="10000"/>
          </a:bodyPr>
          <a:lstStyle/>
          <a:p>
            <a:pPr marL="0" marR="0" algn="just">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Cancer is a generic term for a large group of diseases that can affect any part of the body. Other terms used are malignant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tumours</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and neoplasms. </a:t>
            </a:r>
            <a:endParaRPr lang="sr-Latn-R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One defining feature of cancer is the rapid creation of abnormal cells that grow beyond their usual boundaries, and which can then invade adjoining parts of the body and spread to other organs; the latter process is referred to as metastasis. </a:t>
            </a:r>
            <a:endParaRPr lang="sr-Latn-R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Cancer arises from the transformation of normal cells into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tumour</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cells in a multi-stage process that generally progresses from a pre-cancerous lesion to a malignant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tumour</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These changes are the result of the interaction between a person's genetic factors and three categories of external agents, including:</a:t>
            </a:r>
            <a:endParaRPr lang="sr-Latn-R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physical carcinogens, such as ultraviolet and ionizing radiation;</a:t>
            </a:r>
          </a:p>
          <a:p>
            <a:pPr marL="0" marR="0" algn="just">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chemical carcinogens, such as asbestos, components of tobacco smoke, alcohol, aflatoxin (a food contaminant), and arsenic (a drinking water contaminant); and</a:t>
            </a:r>
          </a:p>
          <a:p>
            <a:pPr marL="0" marR="0" algn="just">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biological carcinogens, such as infections from certain viruses, bacteria, or parasites.</a:t>
            </a:r>
            <a:endParaRPr lang="sr-Latn-R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sr-Latn-RS" dirty="0">
                <a:latin typeface="Times New Roman" panose="02020603050405020304" pitchFamily="18" charset="0"/>
                <a:ea typeface="Calibri" panose="020F0502020204030204" pitchFamily="34" charset="0"/>
                <a:cs typeface="Times New Roman" panose="02020603050405020304" pitchFamily="18" charset="0"/>
              </a:rPr>
              <a:t>C</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ancer</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poses the highest clinical, social, and economic burden in terms of cause-specific Disability-Adjusted Life Years (DALYs) among all human diseases. The overall 0–74 years risk of developing cancer is 20.2% (22.4% in men and 18.2% in women, respectively).</a:t>
            </a:r>
          </a:p>
          <a:p>
            <a:pPr marL="0" marR="0" algn="just">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Each year, approximately 400 000 children develop cancer.</a:t>
            </a:r>
            <a:endParaRPr lang="sr-Latn-R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2399231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23C50B2-87A5-49D5-B5F2-BAD23C0F8213}"/>
              </a:ext>
            </a:extLst>
          </p:cNvPr>
          <p:cNvSpPr>
            <a:spLocks noGrp="1"/>
          </p:cNvSpPr>
          <p:nvPr>
            <p:ph idx="1"/>
          </p:nvPr>
        </p:nvSpPr>
        <p:spPr>
          <a:xfrm>
            <a:off x="1145645" y="1451784"/>
            <a:ext cx="8946541" cy="4195481"/>
          </a:xfrm>
        </p:spPr>
        <p:txBody>
          <a:bodyPr/>
          <a:lstStyle/>
          <a:p>
            <a:r>
              <a:rPr lang="en-US" dirty="0"/>
              <a:t>What are the social causes of disease?</a:t>
            </a:r>
          </a:p>
          <a:p>
            <a:r>
              <a:rPr lang="en-US" dirty="0">
                <a:effectLst/>
              </a:rPr>
              <a:t>The social determinants of health (SDH) are the non-medical factors that influence health outcomes. They are the conditions in which people are born, grow, work, live, and age, and the wider set of forces and systems shaping the conditions of daily life.</a:t>
            </a:r>
            <a:endParaRPr lang="sr-Latn-RS" dirty="0">
              <a:effectLst/>
            </a:endParaRPr>
          </a:p>
          <a:p>
            <a:r>
              <a:rPr lang="en-US" dirty="0"/>
              <a:t>Is social health important?</a:t>
            </a:r>
          </a:p>
          <a:p>
            <a:r>
              <a:rPr lang="en-US" dirty="0">
                <a:effectLst/>
              </a:rPr>
              <a:t>Maintaining an optimal level of social wellness allows you to build healthy relationships with others. Having a supportive social network allows you to develop assertive skills and become comfortable with who you are in social situations. Surrounding yourself with a positive social network increases your self-esteem.</a:t>
            </a:r>
          </a:p>
          <a:p>
            <a:endParaRPr lang="en-US" dirty="0">
              <a:effectLst/>
            </a:endParaRPr>
          </a:p>
          <a:p>
            <a:endParaRPr lang="en-US" dirty="0"/>
          </a:p>
        </p:txBody>
      </p:sp>
    </p:spTree>
    <p:extLst>
      <p:ext uri="{BB962C8B-B14F-4D97-AF65-F5344CB8AC3E}">
        <p14:creationId xmlns:p14="http://schemas.microsoft.com/office/powerpoint/2010/main" val="42382615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644752-A1AA-4A59-95EA-468AEF17D8D5}"/>
              </a:ext>
            </a:extLst>
          </p:cNvPr>
          <p:cNvSpPr>
            <a:spLocks noGrp="1"/>
          </p:cNvSpPr>
          <p:nvPr>
            <p:ph idx="1"/>
          </p:nvPr>
        </p:nvSpPr>
        <p:spPr>
          <a:xfrm>
            <a:off x="1083734" y="1295400"/>
            <a:ext cx="8966120" cy="4952999"/>
          </a:xfrm>
        </p:spPr>
        <p:txBody>
          <a:bodyPr/>
          <a:lstStyle/>
          <a:p>
            <a:pPr algn="just"/>
            <a:r>
              <a:rPr lang="en-US" dirty="0">
                <a:latin typeface="Times New Roman" panose="02020603050405020304" pitchFamily="18" charset="0"/>
                <a:cs typeface="Times New Roman" panose="02020603050405020304" pitchFamily="18" charset="0"/>
              </a:rPr>
              <a:t>The International Agency for Research on Cancer (IARC) estimates that globally, 1 in 5 people develop cancer during their lifetime, and 1 in 8 men and 1 in 11 women die from the disease. These new estimates suggest that more than 50 million people are living within five years of a past cancer diagnosis. Ageing populations globally and socio-economic risk factors remain among the primary factors driving this increase.</a:t>
            </a:r>
          </a:p>
          <a:p>
            <a:pPr algn="just"/>
            <a:r>
              <a:rPr lang="en-US" dirty="0">
                <a:latin typeface="Times New Roman" panose="02020603050405020304" pitchFamily="18" charset="0"/>
                <a:cs typeface="Times New Roman" panose="02020603050405020304" pitchFamily="18" charset="0"/>
              </a:rPr>
              <a:t>How rare is cancer in the world?</a:t>
            </a:r>
          </a:p>
          <a:p>
            <a:pPr algn="just"/>
            <a:r>
              <a:rPr lang="en-US" dirty="0">
                <a:effectLst/>
                <a:latin typeface="Times New Roman" panose="02020603050405020304" pitchFamily="18" charset="0"/>
                <a:cs typeface="Times New Roman" panose="02020603050405020304" pitchFamily="18" charset="0"/>
              </a:rPr>
              <a:t>Globally, 18,094,716 million cases of cancer were diagnosed in 2020. The age-</a:t>
            </a:r>
            <a:r>
              <a:rPr lang="en-US" dirty="0" err="1">
                <a:effectLst/>
                <a:latin typeface="Times New Roman" panose="02020603050405020304" pitchFamily="18" charset="0"/>
                <a:cs typeface="Times New Roman" panose="02020603050405020304" pitchFamily="18" charset="0"/>
              </a:rPr>
              <a:t>standardised</a:t>
            </a:r>
            <a:r>
              <a:rPr lang="en-US" dirty="0">
                <a:effectLst/>
                <a:latin typeface="Times New Roman" panose="02020603050405020304" pitchFamily="18" charset="0"/>
                <a:cs typeface="Times New Roman" panose="02020603050405020304" pitchFamily="18" charset="0"/>
              </a:rPr>
              <a:t> rate for all cancers (excluding non-melanoma skin cancer) for men and women combined was </a:t>
            </a:r>
            <a:r>
              <a:rPr lang="en-US" b="1" dirty="0">
                <a:effectLst/>
                <a:latin typeface="Times New Roman" panose="02020603050405020304" pitchFamily="18" charset="0"/>
                <a:cs typeface="Times New Roman" panose="02020603050405020304" pitchFamily="18" charset="0"/>
              </a:rPr>
              <a:t>190 per 100,000 in 2020</a:t>
            </a:r>
            <a:r>
              <a:rPr lang="en-US" dirty="0">
                <a:effectLst/>
                <a:latin typeface="Times New Roman" panose="02020603050405020304" pitchFamily="18" charset="0"/>
                <a:cs typeface="Times New Roman" panose="02020603050405020304" pitchFamily="18" charset="0"/>
              </a:rPr>
              <a:t>.</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225373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F2C61-3AE0-4B9C-A35C-13E72C1D2245}"/>
              </a:ext>
            </a:extLst>
          </p:cNvPr>
          <p:cNvSpPr>
            <a:spLocks noGrp="1"/>
          </p:cNvSpPr>
          <p:nvPr>
            <p:ph idx="1"/>
          </p:nvPr>
        </p:nvSpPr>
        <p:spPr>
          <a:xfrm>
            <a:off x="990600" y="482600"/>
            <a:ext cx="9059253" cy="5765799"/>
          </a:xfrm>
        </p:spPr>
        <p:txBody>
          <a:bodyPr>
            <a:normAutofit/>
          </a:bodyPr>
          <a:lstStyle/>
          <a:p>
            <a:pPr marL="0" marR="0" indent="0">
              <a:lnSpc>
                <a:spcPct val="115000"/>
              </a:lnSpc>
              <a:spcBef>
                <a:spcPts val="0"/>
              </a:spcBef>
              <a:spcAft>
                <a:spcPts val="10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indent="0">
              <a:lnSpc>
                <a:spcPct val="115000"/>
              </a:lnSpc>
              <a:spcBef>
                <a:spcPts val="0"/>
              </a:spcBef>
              <a:spcAft>
                <a:spcPts val="1000"/>
              </a:spcAft>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Risk factors</a:t>
            </a:r>
          </a:p>
          <a:p>
            <a:pPr marL="0" marR="0">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Tobacco use, alcohol consumption, unhealthy diet, physical inactivity and air pollution are risk factors for cancer and other noncommunicable diseases.  </a:t>
            </a:r>
          </a:p>
          <a:p>
            <a:pPr marL="0" marR="0" indent="0">
              <a:lnSpc>
                <a:spcPct val="115000"/>
              </a:lnSpc>
              <a:spcBef>
                <a:spcPts val="0"/>
              </a:spcBef>
              <a:spcAft>
                <a:spcPts val="1000"/>
              </a:spcAft>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Some chronic infections are risk factors for cancer; this is a particular issue in low- and middle-income countries. Approximately 13% of cancers diagnosed in 2018 globally were attributed to carcinogenic infections, including Helicobacter pylori, human papillomavirus (HPV), hepatitis B virus, hepatitis C virus, and Epstein-Barr virus .</a:t>
            </a:r>
          </a:p>
          <a:p>
            <a:pPr marL="0" marR="0">
              <a:lnSpc>
                <a:spcPct val="115000"/>
              </a:lnSpc>
              <a:spcBef>
                <a:spcPts val="0"/>
              </a:spcBef>
              <a:spcAft>
                <a:spcPts val="1000"/>
              </a:spcAf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Hepatitis B and C viruses and some types of HPV increase the risk for liver and cervical cancer, respectively. Infection with HIV increases the risk of developing cervical cancer six-fold and substantially increases the risk of developing select other cancers such as Kaposi sarcoma.</a:t>
            </a:r>
          </a:p>
          <a:p>
            <a:pPr marL="0" marR="0">
              <a:lnSpc>
                <a:spcPct val="115000"/>
              </a:lnSpc>
              <a:spcBef>
                <a:spcPts val="0"/>
              </a:spcBef>
              <a:spcAft>
                <a:spcPts val="1000"/>
              </a:spcAf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endParaRPr lang="en-US" sz="22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5370329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B5A0B00-51F4-49A0-A341-C2AB591552D8}"/>
              </a:ext>
            </a:extLst>
          </p:cNvPr>
          <p:cNvSpPr>
            <a:spLocks noGrp="1"/>
          </p:cNvSpPr>
          <p:nvPr>
            <p:ph idx="1"/>
          </p:nvPr>
        </p:nvSpPr>
        <p:spPr>
          <a:xfrm>
            <a:off x="1094845" y="562784"/>
            <a:ext cx="8946541" cy="4195481"/>
          </a:xfrm>
        </p:spPr>
        <p:txBody>
          <a:bodyPr/>
          <a:lstStyle/>
          <a:p>
            <a:pPr algn="just"/>
            <a:r>
              <a:rPr lang="sr-Latn-RS" b="0" i="0" dirty="0">
                <a:effectLst/>
                <a:latin typeface="Times New Roman" panose="02020603050405020304" pitchFamily="18" charset="0"/>
                <a:cs typeface="Times New Roman" panose="02020603050405020304" pitchFamily="18" charset="0"/>
              </a:rPr>
              <a:t>C</a:t>
            </a:r>
            <a:r>
              <a:rPr lang="en-US" b="0" i="0" dirty="0" err="1">
                <a:effectLst/>
                <a:latin typeface="Times New Roman" panose="02020603050405020304" pitchFamily="18" charset="0"/>
                <a:cs typeface="Times New Roman" panose="02020603050405020304" pitchFamily="18" charset="0"/>
              </a:rPr>
              <a:t>ancer</a:t>
            </a:r>
            <a:r>
              <a:rPr lang="en-US" b="0" i="0" dirty="0">
                <a:effectLst/>
                <a:latin typeface="Times New Roman" panose="02020603050405020304" pitchFamily="18" charset="0"/>
                <a:cs typeface="Times New Roman" panose="02020603050405020304" pitchFamily="18" charset="0"/>
              </a:rPr>
              <a:t> ranks as a leading cause of death and an important barrier to increasing life expectancy in every country of the world. According to estimates from the World Health Organization (WHO) in 20</a:t>
            </a:r>
            <a:r>
              <a:rPr lang="sr-Latn-RS" dirty="0">
                <a:latin typeface="Times New Roman" panose="02020603050405020304" pitchFamily="18" charset="0"/>
                <a:cs typeface="Times New Roman" panose="02020603050405020304" pitchFamily="18" charset="0"/>
              </a:rPr>
              <a:t>19</a:t>
            </a:r>
            <a:r>
              <a:rPr lang="en-US" b="0" i="0" dirty="0">
                <a:effectLst/>
                <a:latin typeface="Times New Roman" panose="02020603050405020304" pitchFamily="18" charset="0"/>
                <a:cs typeface="Times New Roman" panose="02020603050405020304" pitchFamily="18" charset="0"/>
              </a:rPr>
              <a:t>, cancer is the first or second leading cause of death before the age of 70 years in 112 of 183 countries and ranks third or fourth in a further 23 countries. Cancer's rising prominence as a leading cause of death partly reflects marked declines in mortality rates of stroke and coronary heart disease, relative to cancer, in many countries.</a:t>
            </a:r>
            <a:endParaRPr lang="en-US" dirty="0">
              <a:latin typeface="Times New Roman" panose="02020603050405020304" pitchFamily="18" charset="0"/>
              <a:cs typeface="Times New Roman" panose="02020603050405020304" pitchFamily="18" charset="0"/>
            </a:endParaRPr>
          </a:p>
        </p:txBody>
      </p:sp>
      <p:pic>
        <p:nvPicPr>
          <p:cNvPr id="22530" name="Picture 2" descr="Details are in the caption following the image">
            <a:extLst>
              <a:ext uri="{FF2B5EF4-FFF2-40B4-BE49-F238E27FC236}">
                <a16:creationId xmlns:a16="http://schemas.microsoft.com/office/drawing/2014/main" id="{6F983682-939F-4761-9BBF-5BD278B126C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50614" y="3081866"/>
            <a:ext cx="7086600" cy="32133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23091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1E4E67-D80E-4277-8E44-9CD972996BD3}"/>
              </a:ext>
            </a:extLst>
          </p:cNvPr>
          <p:cNvSpPr>
            <a:spLocks noGrp="1"/>
          </p:cNvSpPr>
          <p:nvPr>
            <p:ph idx="1"/>
          </p:nvPr>
        </p:nvSpPr>
        <p:spPr>
          <a:xfrm>
            <a:off x="589626" y="474133"/>
            <a:ext cx="10862568" cy="5873401"/>
          </a:xfrm>
        </p:spPr>
        <p:txBody>
          <a:bodyPr>
            <a:normAutofit fontScale="85000" lnSpcReduction="20000"/>
          </a:bodyPr>
          <a:lstStyle/>
          <a:p>
            <a:pPr marL="0" marR="0" indent="0">
              <a:lnSpc>
                <a:spcPct val="115000"/>
              </a:lnSpc>
              <a:spcBef>
                <a:spcPts val="0"/>
              </a:spcBef>
              <a:spcAft>
                <a:spcPts val="1000"/>
              </a:spcAft>
              <a:buNone/>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Cancer is a leading cause of death worldwide, accounting for nearly 10 million deaths in 2020 . </a:t>
            </a:r>
            <a:endParaRPr lang="sr-Latn-R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The most common in 2020 (in terms of new cases of cancer) were: </a:t>
            </a:r>
          </a:p>
          <a:p>
            <a:pPr marL="0" marR="0">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breast (2.26 million cases);</a:t>
            </a:r>
          </a:p>
          <a:p>
            <a:pPr marL="0" marR="0">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lung (2.21 million cases);</a:t>
            </a:r>
          </a:p>
          <a:p>
            <a:pPr marL="0" marR="0">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colon and rectum (1.93 million cases);</a:t>
            </a:r>
          </a:p>
          <a:p>
            <a:pPr marL="0" marR="0">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prostate (1.41 million cases);</a:t>
            </a:r>
          </a:p>
          <a:p>
            <a:pPr marL="0" marR="0">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skin (non-melanoma) (1.20 million cases); and</a:t>
            </a:r>
          </a:p>
          <a:p>
            <a:pPr marL="0" marR="0">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stomach (1.09 million cases).</a:t>
            </a:r>
          </a:p>
          <a:p>
            <a:pPr marL="0" marR="0" indent="0">
              <a:lnSpc>
                <a:spcPct val="115000"/>
              </a:lnSpc>
              <a:spcBef>
                <a:spcPts val="0"/>
              </a:spcBef>
              <a:spcAft>
                <a:spcPts val="1000"/>
              </a:spcAft>
              <a:buNone/>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The most common causes of cancer death in 2020 were: </a:t>
            </a:r>
          </a:p>
          <a:p>
            <a:pPr marL="0" marR="0">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lung (1.80 million deaths);</a:t>
            </a:r>
          </a:p>
          <a:p>
            <a:pPr marL="0" marR="0">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colon and rectum (916 000 deaths);</a:t>
            </a:r>
          </a:p>
          <a:p>
            <a:pPr marL="0" marR="0">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liver (830 000 deaths);</a:t>
            </a:r>
          </a:p>
          <a:p>
            <a:pPr marL="0" marR="0">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stomach (769 000 deaths); and</a:t>
            </a:r>
          </a:p>
          <a:p>
            <a:pPr marL="0" marR="0">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breast (685 000 deaths).</a:t>
            </a:r>
          </a:p>
          <a:p>
            <a:pPr marL="0" marR="0" indent="0">
              <a:lnSpc>
                <a:spcPct val="115000"/>
              </a:lnSpc>
              <a:spcBef>
                <a:spcPts val="0"/>
              </a:spcBef>
              <a:spcAft>
                <a:spcPts val="1000"/>
              </a:spcAft>
              <a:buNone/>
            </a:pPr>
            <a:r>
              <a:rPr lang="en-US" sz="20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6716285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148BB-E4E3-48AF-A4C6-1EF93F1F61BE}"/>
              </a:ext>
            </a:extLst>
          </p:cNvPr>
          <p:cNvSpPr>
            <a:spLocks noGrp="1"/>
          </p:cNvSpPr>
          <p:nvPr>
            <p:ph type="title"/>
          </p:nvPr>
        </p:nvSpPr>
        <p:spPr>
          <a:xfrm>
            <a:off x="654577" y="129469"/>
            <a:ext cx="9404723" cy="1400530"/>
          </a:xfrm>
        </p:spPr>
        <p:txBody>
          <a:bodyPr/>
          <a:lstStyle/>
          <a:p>
            <a:pPr algn="ctr"/>
            <a:r>
              <a:rPr lang="en-US" sz="2000" b="1" spc="-50" dirty="0">
                <a:solidFill>
                  <a:srgbClr val="EE9327"/>
                </a:solidFill>
                <a:effectLst/>
                <a:latin typeface="Times New Roman" panose="02020603050405020304" pitchFamily="18" charset="0"/>
                <a:ea typeface="Times New Roman" panose="02020603050405020304" pitchFamily="18" charset="0"/>
                <a:cs typeface="Times New Roman" panose="02020603050405020304" pitchFamily="18" charset="0"/>
              </a:rPr>
              <a:t>Global cancer incidence: both sexes</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endParaRPr lang="en-US" sz="2000" b="1" dirty="0">
              <a:latin typeface="Times New Roman" panose="02020603050405020304" pitchFamily="18" charset="0"/>
              <a:cs typeface="Times New Roman" panose="02020603050405020304" pitchFamily="18" charset="0"/>
            </a:endParaRPr>
          </a:p>
        </p:txBody>
      </p:sp>
      <p:graphicFrame>
        <p:nvGraphicFramePr>
          <p:cNvPr id="7" name="Table 6">
            <a:extLst>
              <a:ext uri="{FF2B5EF4-FFF2-40B4-BE49-F238E27FC236}">
                <a16:creationId xmlns:a16="http://schemas.microsoft.com/office/drawing/2014/main" id="{A4B0305B-1C7C-491D-A839-5C66F7AC9A2C}"/>
              </a:ext>
            </a:extLst>
          </p:cNvPr>
          <p:cNvGraphicFramePr>
            <a:graphicFrameLocks noGrp="1"/>
          </p:cNvGraphicFramePr>
          <p:nvPr>
            <p:extLst>
              <p:ext uri="{D42A27DB-BD31-4B8C-83A1-F6EECF244321}">
                <p14:modId xmlns:p14="http://schemas.microsoft.com/office/powerpoint/2010/main" val="551871952"/>
              </p:ext>
            </p:extLst>
          </p:nvPr>
        </p:nvGraphicFramePr>
        <p:xfrm>
          <a:off x="2423240" y="668868"/>
          <a:ext cx="5714998" cy="5908080"/>
        </p:xfrm>
        <a:graphic>
          <a:graphicData uri="http://schemas.openxmlformats.org/drawingml/2006/table">
            <a:tbl>
              <a:tblPr firstRow="1" firstCol="1" bandRow="1">
                <a:tableStyleId>{5C22544A-7EE6-4342-B048-85BDC9FD1C3A}</a:tableStyleId>
              </a:tblPr>
              <a:tblGrid>
                <a:gridCol w="969572">
                  <a:extLst>
                    <a:ext uri="{9D8B030D-6E8A-4147-A177-3AD203B41FA5}">
                      <a16:colId xmlns:a16="http://schemas.microsoft.com/office/drawing/2014/main" val="3883434339"/>
                    </a:ext>
                  </a:extLst>
                </a:gridCol>
                <a:gridCol w="1949739">
                  <a:extLst>
                    <a:ext uri="{9D8B030D-6E8A-4147-A177-3AD203B41FA5}">
                      <a16:colId xmlns:a16="http://schemas.microsoft.com/office/drawing/2014/main" val="1736603461"/>
                    </a:ext>
                  </a:extLst>
                </a:gridCol>
                <a:gridCol w="1404025">
                  <a:extLst>
                    <a:ext uri="{9D8B030D-6E8A-4147-A177-3AD203B41FA5}">
                      <a16:colId xmlns:a16="http://schemas.microsoft.com/office/drawing/2014/main" val="3615868220"/>
                    </a:ext>
                  </a:extLst>
                </a:gridCol>
                <a:gridCol w="1391662">
                  <a:extLst>
                    <a:ext uri="{9D8B030D-6E8A-4147-A177-3AD203B41FA5}">
                      <a16:colId xmlns:a16="http://schemas.microsoft.com/office/drawing/2014/main" val="819903402"/>
                    </a:ext>
                  </a:extLst>
                </a:gridCol>
              </a:tblGrid>
              <a:tr h="337147">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Rank</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nchor="ctr"/>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Cancer</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nchor="ctr"/>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New cases in 2020</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nchor="ctr"/>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 of all cancers</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nchor="ctr"/>
                </a:tc>
                <a:extLst>
                  <a:ext uri="{0D108BD9-81ED-4DB2-BD59-A6C34878D82A}">
                    <a16:rowId xmlns:a16="http://schemas.microsoft.com/office/drawing/2014/main" val="2020611207"/>
                  </a:ext>
                </a:extLst>
              </a:tr>
              <a:tr h="150096">
                <a:tc>
                  <a:txBody>
                    <a:bodyPr/>
                    <a:lstStyle/>
                    <a:p>
                      <a:pPr algn="ctr"/>
                      <a:endParaRPr lang="en-US" sz="1000" b="1" dirty="0">
                        <a:effectLst/>
                        <a:latin typeface="Times New Roman" panose="02020603050405020304" pitchFamily="18"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All cancers*</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18,094,716</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algn="ctr"/>
                      <a:endParaRPr lang="en-US" sz="1000" b="1">
                        <a:effectLst/>
                        <a:latin typeface="Times New Roman" panose="02020603050405020304" pitchFamily="18" charset="0"/>
                        <a:cs typeface="Times New Roman" panose="02020603050405020304" pitchFamily="18" charset="0"/>
                      </a:endParaRPr>
                    </a:p>
                  </a:txBody>
                  <a:tcPr marL="49882" marR="49882" marT="0" marB="0"/>
                </a:tc>
                <a:extLst>
                  <a:ext uri="{0D108BD9-81ED-4DB2-BD59-A6C34878D82A}">
                    <a16:rowId xmlns:a16="http://schemas.microsoft.com/office/drawing/2014/main" val="1531333198"/>
                  </a:ext>
                </a:extLst>
              </a:tr>
              <a:tr h="152939">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1</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Breast</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2,261,419</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12.5</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3920201304"/>
                  </a:ext>
                </a:extLst>
              </a:tr>
              <a:tr h="147822">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2</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Lung</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2,206,771</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12.2</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2391370866"/>
                  </a:ext>
                </a:extLst>
              </a:tr>
              <a:tr h="121000">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3</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Colorectal**</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1,931,590</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10.7</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4104968818"/>
                  </a:ext>
                </a:extLst>
              </a:tr>
              <a:tr h="132472">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4</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Prostate</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1,414,259</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7.8</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1214661502"/>
                  </a:ext>
                </a:extLst>
              </a:tr>
              <a:tr h="152939">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5</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Stomach</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1,089,103</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6.0</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3452839782"/>
                  </a:ext>
                </a:extLst>
              </a:tr>
              <a:tr h="121000">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6</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Liver</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905,677</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5.0</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3962244579"/>
                  </a:ext>
                </a:extLst>
              </a:tr>
              <a:tr h="137589">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7</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Cervix uteri</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604,127</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3.3</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1018087278"/>
                  </a:ext>
                </a:extLst>
              </a:tr>
              <a:tr h="121000">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8</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dirty="0" err="1">
                          <a:effectLst/>
                          <a:latin typeface="Times New Roman" panose="02020603050405020304" pitchFamily="18" charset="0"/>
                          <a:cs typeface="Times New Roman" panose="02020603050405020304" pitchFamily="18" charset="0"/>
                        </a:rPr>
                        <a:t>Oesophagus</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604,100</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3.3</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1289876139"/>
                  </a:ext>
                </a:extLst>
              </a:tr>
              <a:tr h="121000">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9</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Thyroid</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586,202</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3.2</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2546717230"/>
                  </a:ext>
                </a:extLst>
              </a:tr>
              <a:tr h="121000">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10</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Bladder</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573,278</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3.2</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3261376666"/>
                  </a:ext>
                </a:extLst>
              </a:tr>
              <a:tr h="127354">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11</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Non-Hodgkin lymphoma</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544,352</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3.0</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665849302"/>
                  </a:ext>
                </a:extLst>
              </a:tr>
              <a:tr h="147822">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12</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Pancreas</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495,773</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2.7</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1306087267"/>
                  </a:ext>
                </a:extLst>
              </a:tr>
              <a:tr h="142704">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13</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Leukaemia</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474,519</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2.6</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854720795"/>
                  </a:ext>
                </a:extLst>
              </a:tr>
              <a:tr h="152939">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14</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Kidney</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431,288</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2.4</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575007667"/>
                  </a:ext>
                </a:extLst>
              </a:tr>
              <a:tr h="142704">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15</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Corpus uteri</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417,367</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2.3</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1813170140"/>
                  </a:ext>
                </a:extLst>
              </a:tr>
              <a:tr h="121000">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16</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Lip, oral cavity</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377,713</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2.1</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1903582514"/>
                  </a:ext>
                </a:extLst>
              </a:tr>
              <a:tr h="142704">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17</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Melanoma of skin</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324,635</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1.8</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2713023868"/>
                  </a:ext>
                </a:extLst>
              </a:tr>
              <a:tr h="147822">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18</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Ovary</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313,959</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1.7</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1724781533"/>
                  </a:ext>
                </a:extLst>
              </a:tr>
              <a:tr h="250442">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19</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Brain, central nervous system</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308,102</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1.7</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1195806727"/>
                  </a:ext>
                </a:extLst>
              </a:tr>
              <a:tr h="121000">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20</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Larynx</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184,615</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1.0</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922646472"/>
                  </a:ext>
                </a:extLst>
              </a:tr>
              <a:tr h="137589">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21</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Multiple myeloma</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176,404</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1.0</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2590548827"/>
                  </a:ext>
                </a:extLst>
              </a:tr>
              <a:tr h="147822">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22</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Nasopharynx</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133,354</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0.7</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880630192"/>
                  </a:ext>
                </a:extLst>
              </a:tr>
              <a:tr h="121000">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23</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Gallbladder</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115,949</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0.6</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51225995"/>
                  </a:ext>
                </a:extLst>
              </a:tr>
              <a:tr h="142704">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24</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Oropharynx</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98,412</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0.5</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1816260089"/>
                  </a:ext>
                </a:extLst>
              </a:tr>
              <a:tr h="147822">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25</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Hypopharynx</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84,254</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0.5</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337099837"/>
                  </a:ext>
                </a:extLst>
              </a:tr>
              <a:tr h="147822">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26</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Hodgkin lymphoma</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83,087</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0.5</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419834197"/>
                  </a:ext>
                </a:extLst>
              </a:tr>
              <a:tr h="147822">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27</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Testis</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74,458</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0.4</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3246956274"/>
                  </a:ext>
                </a:extLst>
              </a:tr>
              <a:tr h="147822">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28</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Salivary glands</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53,583</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0.3</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2185092658"/>
                  </a:ext>
                </a:extLst>
              </a:tr>
              <a:tr h="142704">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29</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Vulva</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45,240</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0.3</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3682000324"/>
                  </a:ext>
                </a:extLst>
              </a:tr>
              <a:tr h="152939">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30</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Penis</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36,068</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0.2</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4138508121"/>
                  </a:ext>
                </a:extLst>
              </a:tr>
              <a:tr h="147822">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31</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Kaposi sarcoma</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34,270</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0.2</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1326764019"/>
                  </a:ext>
                </a:extLst>
              </a:tr>
              <a:tr h="147822">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32</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Mesothelioma</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30,870</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0.2</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4095055916"/>
                  </a:ext>
                </a:extLst>
              </a:tr>
              <a:tr h="147822">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33</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Vagina</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a:effectLst/>
                          <a:latin typeface="Times New Roman" panose="02020603050405020304" pitchFamily="18" charset="0"/>
                          <a:cs typeface="Times New Roman" panose="02020603050405020304" pitchFamily="18" charset="0"/>
                        </a:rPr>
                        <a:t>17,908</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000" b="1" spc="-10" dirty="0">
                          <a:effectLst/>
                          <a:latin typeface="Times New Roman" panose="02020603050405020304" pitchFamily="18" charset="0"/>
                          <a:cs typeface="Times New Roman" panose="02020603050405020304" pitchFamily="18" charset="0"/>
                        </a:rPr>
                        <a:t>0.1</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val="3030462735"/>
                  </a:ext>
                </a:extLst>
              </a:tr>
            </a:tbl>
          </a:graphicData>
        </a:graphic>
      </p:graphicFrame>
    </p:spTree>
    <p:extLst>
      <p:ext uri="{BB962C8B-B14F-4D97-AF65-F5344CB8AC3E}">
        <p14:creationId xmlns:p14="http://schemas.microsoft.com/office/powerpoint/2010/main" val="4189637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40348-10F3-4829-991B-8FD3EDD87E59}"/>
              </a:ext>
            </a:extLst>
          </p:cNvPr>
          <p:cNvSpPr>
            <a:spLocks noGrp="1"/>
          </p:cNvSpPr>
          <p:nvPr>
            <p:ph type="title"/>
          </p:nvPr>
        </p:nvSpPr>
        <p:spPr/>
        <p:txBody>
          <a:bodyPr/>
          <a:lstStyle/>
          <a:p>
            <a:pPr algn="ctr"/>
            <a:r>
              <a:rPr lang="en-US" sz="2000" b="1"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Global cancer incidence in men</a:t>
            </a:r>
            <a:br>
              <a:rPr lang="en-US" sz="4400" dirty="0">
                <a:effectLst/>
                <a:latin typeface="Times New Roman" panose="02020603050405020304" pitchFamily="18"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DF4C78AE-0DBF-42AB-B26E-B8129F73277A}"/>
              </a:ext>
            </a:extLst>
          </p:cNvPr>
          <p:cNvSpPr>
            <a:spLocks noGrp="1"/>
          </p:cNvSpPr>
          <p:nvPr>
            <p:ph idx="1"/>
          </p:nvPr>
        </p:nvSpPr>
        <p:spPr>
          <a:xfrm>
            <a:off x="1103312" y="1439334"/>
            <a:ext cx="8946541" cy="4809066"/>
          </a:xfrm>
        </p:spPr>
        <p:txBody>
          <a:bodyPr/>
          <a:lstStyle/>
          <a:p>
            <a:pPr marL="0" marR="0" algn="just">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Lung cancer was the most common cancer in men worldwide, contributing 15.4% of the total number of new cases diagnosed in 2020.</a:t>
            </a:r>
          </a:p>
          <a:p>
            <a:pPr marL="0" marR="0" algn="just">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top three – lung, prostate and colorectal cancers – contributed 41.9% of all cancers (excluding non-melanoma skin cancer).</a:t>
            </a:r>
          </a:p>
          <a:p>
            <a:pPr marL="0" marR="0" algn="just">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Other common cancers contributing more than 5% were stomach and liver.</a:t>
            </a:r>
          </a:p>
          <a:p>
            <a:endParaRPr lang="en-US" dirty="0"/>
          </a:p>
        </p:txBody>
      </p:sp>
    </p:spTree>
    <p:extLst>
      <p:ext uri="{BB962C8B-B14F-4D97-AF65-F5344CB8AC3E}">
        <p14:creationId xmlns:p14="http://schemas.microsoft.com/office/powerpoint/2010/main" val="11898657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3B9FCE9-DBB8-4801-A4BC-2B4FC7DBF2C2}"/>
              </a:ext>
            </a:extLst>
          </p:cNvPr>
          <p:cNvSpPr>
            <a:spLocks noGrp="1"/>
          </p:cNvSpPr>
          <p:nvPr>
            <p:ph type="title"/>
          </p:nvPr>
        </p:nvSpPr>
        <p:spPr>
          <a:xfrm>
            <a:off x="696911" y="291851"/>
            <a:ext cx="9404723" cy="1400530"/>
          </a:xfrm>
        </p:spPr>
        <p:txBody>
          <a:bodyPr/>
          <a:lstStyle/>
          <a:p>
            <a:pPr algn="ctr"/>
            <a:r>
              <a:rPr lang="en-US" sz="2000" b="1"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Global cancer incidence in men</a:t>
            </a:r>
            <a:br>
              <a:rPr lang="en-US" sz="4400"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br>
            <a:endParaRPr lang="en-US" dirty="0">
              <a:solidFill>
                <a:srgbClr val="FFC000"/>
              </a:solidFill>
            </a:endParaRPr>
          </a:p>
        </p:txBody>
      </p:sp>
      <p:graphicFrame>
        <p:nvGraphicFramePr>
          <p:cNvPr id="5" name="Table 4">
            <a:extLst>
              <a:ext uri="{FF2B5EF4-FFF2-40B4-BE49-F238E27FC236}">
                <a16:creationId xmlns:a16="http://schemas.microsoft.com/office/drawing/2014/main" id="{764B0172-674B-4387-99C5-09B608E6B637}"/>
              </a:ext>
            </a:extLst>
          </p:cNvPr>
          <p:cNvGraphicFramePr>
            <a:graphicFrameLocks noGrp="1"/>
          </p:cNvGraphicFramePr>
          <p:nvPr>
            <p:extLst>
              <p:ext uri="{D42A27DB-BD31-4B8C-83A1-F6EECF244321}">
                <p14:modId xmlns:p14="http://schemas.microsoft.com/office/powerpoint/2010/main" val="698029507"/>
              </p:ext>
            </p:extLst>
          </p:nvPr>
        </p:nvGraphicFramePr>
        <p:xfrm>
          <a:off x="2209800" y="882186"/>
          <a:ext cx="6629399" cy="5803251"/>
        </p:xfrm>
        <a:graphic>
          <a:graphicData uri="http://schemas.openxmlformats.org/drawingml/2006/table">
            <a:tbl>
              <a:tblPr firstRow="1" firstCol="1" bandRow="1">
                <a:tableStyleId>{5C22544A-7EE6-4342-B048-85BDC9FD1C3A}</a:tableStyleId>
              </a:tblPr>
              <a:tblGrid>
                <a:gridCol w="1124704">
                  <a:extLst>
                    <a:ext uri="{9D8B030D-6E8A-4147-A177-3AD203B41FA5}">
                      <a16:colId xmlns:a16="http://schemas.microsoft.com/office/drawing/2014/main" val="867392733"/>
                    </a:ext>
                  </a:extLst>
                </a:gridCol>
                <a:gridCol w="2261698">
                  <a:extLst>
                    <a:ext uri="{9D8B030D-6E8A-4147-A177-3AD203B41FA5}">
                      <a16:colId xmlns:a16="http://schemas.microsoft.com/office/drawing/2014/main" val="3762344087"/>
                    </a:ext>
                  </a:extLst>
                </a:gridCol>
                <a:gridCol w="1628668">
                  <a:extLst>
                    <a:ext uri="{9D8B030D-6E8A-4147-A177-3AD203B41FA5}">
                      <a16:colId xmlns:a16="http://schemas.microsoft.com/office/drawing/2014/main" val="1625069516"/>
                    </a:ext>
                  </a:extLst>
                </a:gridCol>
                <a:gridCol w="1614329">
                  <a:extLst>
                    <a:ext uri="{9D8B030D-6E8A-4147-A177-3AD203B41FA5}">
                      <a16:colId xmlns:a16="http://schemas.microsoft.com/office/drawing/2014/main" val="2332847075"/>
                    </a:ext>
                  </a:extLst>
                </a:gridCol>
              </a:tblGrid>
              <a:tr h="305511">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Rank</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Cancer</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New cases in 2020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 of all cancers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1871073625"/>
                  </a:ext>
                </a:extLst>
              </a:tr>
              <a:tr h="136012">
                <a:tc>
                  <a:txBody>
                    <a:bodyPr/>
                    <a:lstStyle/>
                    <a:p>
                      <a:pPr algn="ctr"/>
                      <a:endParaRPr lang="en-US" sz="1200" dirty="0">
                        <a:effectLst/>
                        <a:latin typeface="Times New Roman" panose="02020603050405020304" pitchFamily="18"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All cancers*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9,342,957</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algn="ctr"/>
                      <a:endParaRPr lang="en-US" sz="1200">
                        <a:effectLst/>
                        <a:latin typeface="Times New Roman" panose="02020603050405020304" pitchFamily="18" charset="0"/>
                        <a:cs typeface="Times New Roman" panose="02020603050405020304" pitchFamily="18" charset="0"/>
                      </a:endParaRPr>
                    </a:p>
                  </a:txBody>
                  <a:tcPr marL="55641" marR="55641" marT="0" marB="0" anchor="ctr"/>
                </a:tc>
                <a:extLst>
                  <a:ext uri="{0D108BD9-81ED-4DB2-BD59-A6C34878D82A}">
                    <a16:rowId xmlns:a16="http://schemas.microsoft.com/office/drawing/2014/main" val="4285997685"/>
                  </a:ext>
                </a:extLst>
              </a:tr>
              <a:tr h="138588">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Lung</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1,435,943</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15.4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3857337892"/>
                  </a:ext>
                </a:extLst>
              </a:tr>
              <a:tr h="133951">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2</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Prostate</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1,414,259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15.1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4133757540"/>
                  </a:ext>
                </a:extLst>
              </a:tr>
              <a:tr h="133179">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Colorectal**</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1,065,960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11.4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2537820020"/>
                  </a:ext>
                </a:extLst>
              </a:tr>
              <a:tr h="133179">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4</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Stomach</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719,523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7.7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3642089151"/>
                  </a:ext>
                </a:extLst>
              </a:tr>
              <a:tr h="138588">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Liver</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632,320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6.8</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1466039446"/>
                  </a:ext>
                </a:extLst>
              </a:tr>
              <a:tr h="133179">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Bladder</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440,864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4.7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126815804"/>
                  </a:ext>
                </a:extLst>
              </a:tr>
              <a:tr h="133179">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7</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Oesophagus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418,350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4.5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4248900622"/>
                  </a:ext>
                </a:extLst>
              </a:tr>
              <a:tr h="133179">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Non-Hodgkin lymphoma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304,151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3.3</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2644992484"/>
                  </a:ext>
                </a:extLst>
              </a:tr>
              <a:tr h="133179">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9</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Kidney</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271,249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2.9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138626342"/>
                  </a:ext>
                </a:extLst>
              </a:tr>
              <a:tr h="133179">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10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Leukaemia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269,503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2.9</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2590417675"/>
                  </a:ext>
                </a:extLst>
              </a:tr>
              <a:tr h="133179">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11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Lip, oral cavity</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264,211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2.8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1033805385"/>
                  </a:ext>
                </a:extLst>
              </a:tr>
              <a:tr h="133951">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12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Pancreas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262,865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2.8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2578937516"/>
                  </a:ext>
                </a:extLst>
              </a:tr>
              <a:tr h="133179">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13</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Melanoma of skin</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173,844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1.9</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1275912883"/>
                  </a:ext>
                </a:extLst>
              </a:tr>
              <a:tr h="275373">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14</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Brain, central nervous system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168,346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1.8</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3974061733"/>
                  </a:ext>
                </a:extLst>
              </a:tr>
              <a:tr h="133179">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15</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Larynx</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160,265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1.7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2875177723"/>
                  </a:ext>
                </a:extLst>
              </a:tr>
              <a:tr h="133179">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16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Thyroid</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137,287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1.5</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1762392362"/>
                  </a:ext>
                </a:extLst>
              </a:tr>
              <a:tr h="133179">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17</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Multiple melanoma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98,613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1.1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2801774009"/>
                  </a:ext>
                </a:extLst>
              </a:tr>
              <a:tr h="133951">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18</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Nasopharynx</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96,371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1.0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2143406521"/>
                  </a:ext>
                </a:extLst>
              </a:tr>
              <a:tr h="133179">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19</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Oropharynx</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79,045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0.8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3176593947"/>
                  </a:ext>
                </a:extLst>
              </a:tr>
              <a:tr h="133179">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20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Testis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74,458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0.8</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18026924"/>
                  </a:ext>
                </a:extLst>
              </a:tr>
              <a:tr h="133179">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21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Hypopharynx</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70,254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0.8</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1809922189"/>
                  </a:ext>
                </a:extLst>
              </a:tr>
              <a:tr h="133951">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22</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Hodgkin lymphoma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48,981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0.5</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2486583358"/>
                  </a:ext>
                </a:extLst>
              </a:tr>
              <a:tr h="133179">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23</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Gallbladder</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41,062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0.4</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1631420128"/>
                  </a:ext>
                </a:extLst>
              </a:tr>
              <a:tr h="133179">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24</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Penis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36,068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0.4</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666251332"/>
                  </a:ext>
                </a:extLst>
              </a:tr>
              <a:tr h="133951">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25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Salivary glands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29,694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0.3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375450188"/>
                  </a:ext>
                </a:extLst>
              </a:tr>
              <a:tr h="133951">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26</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Kaposi sarcoma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23,413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0.3</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746523871"/>
                  </a:ext>
                </a:extLst>
              </a:tr>
              <a:tr h="133951">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27</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Mesothelioma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a:effectLst/>
                          <a:latin typeface="Times New Roman" panose="02020603050405020304" pitchFamily="18" charset="0"/>
                          <a:cs typeface="Times New Roman" panose="02020603050405020304" pitchFamily="18" charset="0"/>
                        </a:rPr>
                        <a:t>21,560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0.2</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val="3883671118"/>
                  </a:ext>
                </a:extLst>
              </a:tr>
            </a:tbl>
          </a:graphicData>
        </a:graphic>
      </p:graphicFrame>
    </p:spTree>
    <p:extLst>
      <p:ext uri="{BB962C8B-B14F-4D97-AF65-F5344CB8AC3E}">
        <p14:creationId xmlns:p14="http://schemas.microsoft.com/office/powerpoint/2010/main" val="30526230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40348-10F3-4829-991B-8FD3EDD87E59}"/>
              </a:ext>
            </a:extLst>
          </p:cNvPr>
          <p:cNvSpPr>
            <a:spLocks noGrp="1"/>
          </p:cNvSpPr>
          <p:nvPr>
            <p:ph type="title"/>
          </p:nvPr>
        </p:nvSpPr>
        <p:spPr/>
        <p:txBody>
          <a:bodyPr/>
          <a:lstStyle/>
          <a:p>
            <a:pPr algn="ctr"/>
            <a:r>
              <a:rPr lang="en-US" sz="2000" b="1"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Global cancer incidence in </a:t>
            </a:r>
            <a:r>
              <a:rPr lang="sr-Latn-RS" sz="2000" b="1"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women</a:t>
            </a:r>
            <a:endParaRPr lang="en-US" dirty="0">
              <a:solidFill>
                <a:srgbClr val="FFC000"/>
              </a:solidFill>
            </a:endParaRPr>
          </a:p>
        </p:txBody>
      </p:sp>
      <p:sp>
        <p:nvSpPr>
          <p:cNvPr id="3" name="Content Placeholder 2">
            <a:extLst>
              <a:ext uri="{FF2B5EF4-FFF2-40B4-BE49-F238E27FC236}">
                <a16:creationId xmlns:a16="http://schemas.microsoft.com/office/drawing/2014/main" id="{DF4C78AE-0DBF-42AB-B26E-B8129F73277A}"/>
              </a:ext>
            </a:extLst>
          </p:cNvPr>
          <p:cNvSpPr>
            <a:spLocks noGrp="1"/>
          </p:cNvSpPr>
          <p:nvPr>
            <p:ph idx="1"/>
          </p:nvPr>
        </p:nvSpPr>
        <p:spPr>
          <a:xfrm>
            <a:off x="1103312" y="1439334"/>
            <a:ext cx="8946541" cy="4809066"/>
          </a:xfrm>
        </p:spPr>
        <p:txBody>
          <a:bodyPr/>
          <a:lstStyle/>
          <a:p>
            <a:pPr marL="0" marR="0" algn="just">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Breast cancer was the most common cancer in women worldwide, contributing 25.8% of the total number of new cases diagnosed in 2020.</a:t>
            </a:r>
          </a:p>
          <a:p>
            <a:pPr marL="0" marR="0" algn="just">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top three – breast, colorectal and lung cancers – contributed 44.5% of all cancers (excluding non-melanoma skin cancer).</a:t>
            </a:r>
          </a:p>
          <a:p>
            <a:pPr marL="0" marR="0" algn="just">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Cervical cancer was the fourth most common cancer in women, contributing 6.9% of the total number of new cases diagnosed in 2020.</a:t>
            </a:r>
          </a:p>
          <a:p>
            <a:endParaRPr lang="en-US" dirty="0"/>
          </a:p>
        </p:txBody>
      </p:sp>
    </p:spTree>
    <p:extLst>
      <p:ext uri="{BB962C8B-B14F-4D97-AF65-F5344CB8AC3E}">
        <p14:creationId xmlns:p14="http://schemas.microsoft.com/office/powerpoint/2010/main" val="38325218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CE2FBA3-281C-4728-A8D1-FB0B09ED5598}"/>
              </a:ext>
            </a:extLst>
          </p:cNvPr>
          <p:cNvSpPr>
            <a:spLocks noGrp="1"/>
          </p:cNvSpPr>
          <p:nvPr>
            <p:ph type="title"/>
          </p:nvPr>
        </p:nvSpPr>
        <p:spPr>
          <a:xfrm>
            <a:off x="646110" y="224118"/>
            <a:ext cx="9404723" cy="1400530"/>
          </a:xfrm>
        </p:spPr>
        <p:txBody>
          <a:bodyPr/>
          <a:lstStyle/>
          <a:p>
            <a:pPr algn="ctr"/>
            <a:r>
              <a:rPr lang="en-US" sz="2000" b="1"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Global cancer incidence in </a:t>
            </a:r>
            <a:r>
              <a:rPr lang="sr-Latn-RS" sz="2000" b="1"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women</a:t>
            </a:r>
            <a:endParaRPr lang="en-US" dirty="0">
              <a:solidFill>
                <a:srgbClr val="FFC000"/>
              </a:solidFill>
            </a:endParaRPr>
          </a:p>
        </p:txBody>
      </p:sp>
      <p:graphicFrame>
        <p:nvGraphicFramePr>
          <p:cNvPr id="5" name="Table 4">
            <a:extLst>
              <a:ext uri="{FF2B5EF4-FFF2-40B4-BE49-F238E27FC236}">
                <a16:creationId xmlns:a16="http://schemas.microsoft.com/office/drawing/2014/main" id="{AF560388-838D-41A7-A252-37739841C7D3}"/>
              </a:ext>
            </a:extLst>
          </p:cNvPr>
          <p:cNvGraphicFramePr>
            <a:graphicFrameLocks noGrp="1"/>
          </p:cNvGraphicFramePr>
          <p:nvPr>
            <p:extLst>
              <p:ext uri="{D42A27DB-BD31-4B8C-83A1-F6EECF244321}">
                <p14:modId xmlns:p14="http://schemas.microsoft.com/office/powerpoint/2010/main" val="22421353"/>
              </p:ext>
            </p:extLst>
          </p:nvPr>
        </p:nvGraphicFramePr>
        <p:xfrm>
          <a:off x="2480734" y="728134"/>
          <a:ext cx="6324600" cy="5698048"/>
        </p:xfrm>
        <a:graphic>
          <a:graphicData uri="http://schemas.openxmlformats.org/drawingml/2006/table">
            <a:tbl>
              <a:tblPr firstRow="1" firstCol="1" bandRow="1">
                <a:tableStyleId>{5C22544A-7EE6-4342-B048-85BDC9FD1C3A}</a:tableStyleId>
              </a:tblPr>
              <a:tblGrid>
                <a:gridCol w="721193">
                  <a:extLst>
                    <a:ext uri="{9D8B030D-6E8A-4147-A177-3AD203B41FA5}">
                      <a16:colId xmlns:a16="http://schemas.microsoft.com/office/drawing/2014/main" val="1092899816"/>
                    </a:ext>
                  </a:extLst>
                </a:gridCol>
                <a:gridCol w="1781149">
                  <a:extLst>
                    <a:ext uri="{9D8B030D-6E8A-4147-A177-3AD203B41FA5}">
                      <a16:colId xmlns:a16="http://schemas.microsoft.com/office/drawing/2014/main" val="3506025242"/>
                    </a:ext>
                  </a:extLst>
                </a:gridCol>
                <a:gridCol w="1354289">
                  <a:extLst>
                    <a:ext uri="{9D8B030D-6E8A-4147-A177-3AD203B41FA5}">
                      <a16:colId xmlns:a16="http://schemas.microsoft.com/office/drawing/2014/main" val="3890587391"/>
                    </a:ext>
                  </a:extLst>
                </a:gridCol>
                <a:gridCol w="2467969">
                  <a:extLst>
                    <a:ext uri="{9D8B030D-6E8A-4147-A177-3AD203B41FA5}">
                      <a16:colId xmlns:a16="http://schemas.microsoft.com/office/drawing/2014/main" val="3259130592"/>
                    </a:ext>
                  </a:extLst>
                </a:gridCol>
              </a:tblGrid>
              <a:tr h="327171">
                <a:tc>
                  <a:txBody>
                    <a:bodyPr/>
                    <a:lstStyle/>
                    <a:p>
                      <a:pPr marL="0" marR="0" algn="ctr">
                        <a:lnSpc>
                          <a:spcPct val="115000"/>
                        </a:lnSpc>
                        <a:spcBef>
                          <a:spcPts val="0"/>
                        </a:spcBef>
                        <a:spcAft>
                          <a:spcPts val="0"/>
                        </a:spcAft>
                      </a:pPr>
                      <a:r>
                        <a:rPr lang="en-US" sz="800" spc="-10" dirty="0">
                          <a:effectLst/>
                          <a:latin typeface="Times New Roman" panose="02020603050405020304" pitchFamily="18" charset="0"/>
                          <a:cs typeface="Times New Roman" panose="02020603050405020304" pitchFamily="18" charset="0"/>
                        </a:rPr>
                        <a:t>Rank</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gn="ctr">
                        <a:lnSpc>
                          <a:spcPct val="115000"/>
                        </a:lnSpc>
                        <a:spcBef>
                          <a:spcPts val="0"/>
                        </a:spcBef>
                        <a:spcAft>
                          <a:spcPts val="0"/>
                        </a:spcAft>
                      </a:pPr>
                      <a:r>
                        <a:rPr lang="en-US" sz="800" spc="-10" dirty="0">
                          <a:effectLst/>
                          <a:latin typeface="Times New Roman" panose="02020603050405020304" pitchFamily="18" charset="0"/>
                          <a:cs typeface="Times New Roman" panose="02020603050405020304" pitchFamily="18" charset="0"/>
                        </a:rPr>
                        <a:t>Cancer</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gn="ctr">
                        <a:lnSpc>
                          <a:spcPct val="115000"/>
                        </a:lnSpc>
                        <a:spcBef>
                          <a:spcPts val="0"/>
                        </a:spcBef>
                        <a:spcAft>
                          <a:spcPts val="0"/>
                        </a:spcAft>
                      </a:pPr>
                      <a:r>
                        <a:rPr lang="en-US" sz="800" spc="-10" dirty="0">
                          <a:effectLst/>
                          <a:latin typeface="Times New Roman" panose="02020603050405020304" pitchFamily="18" charset="0"/>
                          <a:cs typeface="Times New Roman" panose="02020603050405020304" pitchFamily="18" charset="0"/>
                        </a:rPr>
                        <a:t>New cases in 2020</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gn="ctr">
                        <a:lnSpc>
                          <a:spcPct val="115000"/>
                        </a:lnSpc>
                        <a:spcBef>
                          <a:spcPts val="0"/>
                        </a:spcBef>
                        <a:spcAft>
                          <a:spcPts val="0"/>
                        </a:spcAft>
                      </a:pPr>
                      <a:r>
                        <a:rPr lang="en-US" sz="800" spc="-10" dirty="0">
                          <a:effectLst/>
                          <a:latin typeface="Times New Roman" panose="02020603050405020304" pitchFamily="18" charset="0"/>
                          <a:cs typeface="Times New Roman" panose="02020603050405020304" pitchFamily="18" charset="0"/>
                        </a:rPr>
                        <a:t>% of all cancers</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extLst>
                  <a:ext uri="{0D108BD9-81ED-4DB2-BD59-A6C34878D82A}">
                    <a16:rowId xmlns:a16="http://schemas.microsoft.com/office/drawing/2014/main" val="3935876487"/>
                  </a:ext>
                </a:extLst>
              </a:tr>
              <a:tr h="156763">
                <a:tc>
                  <a:txBody>
                    <a:bodyPr/>
                    <a:lstStyle/>
                    <a:p>
                      <a:pPr marL="0" marR="0" algn="ctr">
                        <a:lnSpc>
                          <a:spcPct val="115000"/>
                        </a:lnSpc>
                        <a:spcBef>
                          <a:spcPts val="0"/>
                        </a:spcBef>
                        <a:spcAft>
                          <a:spcPts val="0"/>
                        </a:spcAft>
                      </a:pPr>
                      <a:r>
                        <a:rPr lang="en-US" sz="800">
                          <a:effectLst/>
                          <a:latin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All cancers*	</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8,751,759</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algn="ctr"/>
                      <a:endParaRPr lang="en-US" sz="800" b="1">
                        <a:effectLst/>
                        <a:latin typeface="Times New Roman" panose="02020603050405020304" pitchFamily="18" charset="0"/>
                        <a:cs typeface="Times New Roman" panose="02020603050405020304" pitchFamily="18" charset="0"/>
                      </a:endParaRPr>
                    </a:p>
                  </a:txBody>
                  <a:tcPr marL="45536" marR="45536" marT="0" marB="0"/>
                </a:tc>
                <a:extLst>
                  <a:ext uri="{0D108BD9-81ED-4DB2-BD59-A6C34878D82A}">
                    <a16:rowId xmlns:a16="http://schemas.microsoft.com/office/drawing/2014/main" val="1890964006"/>
                  </a:ext>
                </a:extLst>
              </a:tr>
              <a:tr h="156763">
                <a:tc>
                  <a:txBody>
                    <a:bodyPr/>
                    <a:lstStyle/>
                    <a:p>
                      <a:pPr marL="0" marR="0" algn="ctr">
                        <a:lnSpc>
                          <a:spcPct val="115000"/>
                        </a:lnSpc>
                        <a:spcBef>
                          <a:spcPts val="0"/>
                        </a:spcBef>
                        <a:spcAft>
                          <a:spcPts val="0"/>
                        </a:spcAft>
                      </a:pPr>
                      <a:r>
                        <a:rPr lang="en-US" sz="800">
                          <a:effectLst/>
                          <a:latin typeface="Times New Roman" panose="02020603050405020304" pitchFamily="18" charset="0"/>
                          <a:cs typeface="Times New Roman" panose="02020603050405020304" pitchFamily="18" charset="0"/>
                        </a:rPr>
                        <a:t>1</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Breast</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2,261,419</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25.8</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1917205780"/>
                  </a:ext>
                </a:extLst>
              </a:tr>
              <a:tr h="156763">
                <a:tc>
                  <a:txBody>
                    <a:bodyPr/>
                    <a:lstStyle/>
                    <a:p>
                      <a:pPr marL="0" marR="0" algn="ctr">
                        <a:lnSpc>
                          <a:spcPct val="115000"/>
                        </a:lnSpc>
                        <a:spcBef>
                          <a:spcPts val="0"/>
                        </a:spcBef>
                        <a:spcAft>
                          <a:spcPts val="0"/>
                        </a:spcAft>
                      </a:pPr>
                      <a:r>
                        <a:rPr lang="en-US" sz="800" dirty="0">
                          <a:effectLst/>
                          <a:latin typeface="Times New Roman" panose="02020603050405020304" pitchFamily="18" charset="0"/>
                          <a:cs typeface="Times New Roman" panose="02020603050405020304" pitchFamily="18" charset="0"/>
                        </a:rPr>
                        <a:t>2</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Colorectal **</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865,630</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9.9</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4197971083"/>
                  </a:ext>
                </a:extLst>
              </a:tr>
              <a:tr h="156763">
                <a:tc>
                  <a:txBody>
                    <a:bodyPr/>
                    <a:lstStyle/>
                    <a:p>
                      <a:pPr marL="0" marR="0" algn="ctr">
                        <a:lnSpc>
                          <a:spcPct val="115000"/>
                        </a:lnSpc>
                        <a:spcBef>
                          <a:spcPts val="0"/>
                        </a:spcBef>
                        <a:spcAft>
                          <a:spcPts val="0"/>
                        </a:spcAft>
                      </a:pPr>
                      <a:r>
                        <a:rPr lang="en-US" sz="800">
                          <a:effectLst/>
                          <a:latin typeface="Times New Roman" panose="02020603050405020304" pitchFamily="18" charset="0"/>
                          <a:cs typeface="Times New Roman" panose="02020603050405020304" pitchFamily="18" charset="0"/>
                        </a:rPr>
                        <a:t>3</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Lung</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770,828</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8.8</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2136912766"/>
                  </a:ext>
                </a:extLst>
              </a:tr>
              <a:tr h="156763">
                <a:tc>
                  <a:txBody>
                    <a:bodyPr/>
                    <a:lstStyle/>
                    <a:p>
                      <a:pPr marL="0" marR="0" algn="ctr">
                        <a:lnSpc>
                          <a:spcPct val="115000"/>
                        </a:lnSpc>
                        <a:spcBef>
                          <a:spcPts val="0"/>
                        </a:spcBef>
                        <a:spcAft>
                          <a:spcPts val="0"/>
                        </a:spcAft>
                      </a:pPr>
                      <a:r>
                        <a:rPr lang="en-US" sz="800">
                          <a:effectLst/>
                          <a:latin typeface="Times New Roman" panose="02020603050405020304" pitchFamily="18" charset="0"/>
                          <a:cs typeface="Times New Roman" panose="02020603050405020304" pitchFamily="18" charset="0"/>
                        </a:rPr>
                        <a:t>4</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Cervix uteri</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604,127</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6.9</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4089786568"/>
                  </a:ext>
                </a:extLst>
              </a:tr>
              <a:tr h="156763">
                <a:tc>
                  <a:txBody>
                    <a:bodyPr/>
                    <a:lstStyle/>
                    <a:p>
                      <a:pPr marL="0" marR="0" algn="ctr">
                        <a:lnSpc>
                          <a:spcPct val="115000"/>
                        </a:lnSpc>
                        <a:spcBef>
                          <a:spcPts val="0"/>
                        </a:spcBef>
                        <a:spcAft>
                          <a:spcPts val="0"/>
                        </a:spcAft>
                      </a:pPr>
                      <a:r>
                        <a:rPr lang="en-US" sz="800" dirty="0">
                          <a:effectLst/>
                          <a:latin typeface="Times New Roman" panose="02020603050405020304" pitchFamily="18" charset="0"/>
                          <a:cs typeface="Times New Roman" panose="02020603050405020304" pitchFamily="18" charset="0"/>
                        </a:rPr>
                        <a:t>5</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Thyroid</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448,915</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5.1</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3882699245"/>
                  </a:ext>
                </a:extLst>
              </a:tr>
              <a:tr h="156763">
                <a:tc>
                  <a:txBody>
                    <a:bodyPr/>
                    <a:lstStyle/>
                    <a:p>
                      <a:pPr marL="0" marR="0" algn="ctr">
                        <a:lnSpc>
                          <a:spcPct val="115000"/>
                        </a:lnSpc>
                        <a:spcBef>
                          <a:spcPts val="0"/>
                        </a:spcBef>
                        <a:spcAft>
                          <a:spcPts val="0"/>
                        </a:spcAft>
                      </a:pPr>
                      <a:r>
                        <a:rPr lang="en-US" sz="800">
                          <a:effectLst/>
                          <a:latin typeface="Times New Roman" panose="02020603050405020304" pitchFamily="18" charset="0"/>
                          <a:cs typeface="Times New Roman" panose="02020603050405020304" pitchFamily="18" charset="0"/>
                        </a:rPr>
                        <a:t>6</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Corpus uteri</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417,367</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4.8</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1279546090"/>
                  </a:ext>
                </a:extLst>
              </a:tr>
              <a:tr h="156763">
                <a:tc>
                  <a:txBody>
                    <a:bodyPr/>
                    <a:lstStyle/>
                    <a:p>
                      <a:pPr marL="0" marR="0" algn="ctr">
                        <a:lnSpc>
                          <a:spcPct val="115000"/>
                        </a:lnSpc>
                        <a:spcBef>
                          <a:spcPts val="0"/>
                        </a:spcBef>
                        <a:spcAft>
                          <a:spcPts val="0"/>
                        </a:spcAft>
                      </a:pPr>
                      <a:r>
                        <a:rPr lang="en-US" sz="800" dirty="0">
                          <a:effectLst/>
                          <a:latin typeface="Times New Roman" panose="02020603050405020304" pitchFamily="18" charset="0"/>
                          <a:cs typeface="Times New Roman" panose="02020603050405020304" pitchFamily="18" charset="0"/>
                        </a:rPr>
                        <a:t>7</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Stomach</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369,580</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4.2</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510792368"/>
                  </a:ext>
                </a:extLst>
              </a:tr>
              <a:tr h="156763">
                <a:tc>
                  <a:txBody>
                    <a:bodyPr/>
                    <a:lstStyle/>
                    <a:p>
                      <a:pPr marL="0" marR="0" algn="ctr">
                        <a:lnSpc>
                          <a:spcPct val="115000"/>
                        </a:lnSpc>
                        <a:spcBef>
                          <a:spcPts val="0"/>
                        </a:spcBef>
                        <a:spcAft>
                          <a:spcPts val="0"/>
                        </a:spcAft>
                      </a:pPr>
                      <a:r>
                        <a:rPr lang="en-US" sz="800">
                          <a:effectLst/>
                          <a:latin typeface="Times New Roman" panose="02020603050405020304" pitchFamily="18" charset="0"/>
                          <a:cs typeface="Times New Roman" panose="02020603050405020304" pitchFamily="18" charset="0"/>
                        </a:rPr>
                        <a:t>8</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Ovary</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313,959</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3.6</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334562960"/>
                  </a:ext>
                </a:extLst>
              </a:tr>
              <a:tr h="156763">
                <a:tc>
                  <a:txBody>
                    <a:bodyPr/>
                    <a:lstStyle/>
                    <a:p>
                      <a:pPr marL="0" marR="0" algn="ctr">
                        <a:lnSpc>
                          <a:spcPct val="115000"/>
                        </a:lnSpc>
                        <a:spcBef>
                          <a:spcPts val="0"/>
                        </a:spcBef>
                        <a:spcAft>
                          <a:spcPts val="0"/>
                        </a:spcAft>
                      </a:pPr>
                      <a:r>
                        <a:rPr lang="en-US" sz="800">
                          <a:effectLst/>
                          <a:latin typeface="Times New Roman" panose="02020603050405020304" pitchFamily="18" charset="0"/>
                          <a:cs typeface="Times New Roman" panose="02020603050405020304" pitchFamily="18" charset="0"/>
                        </a:rPr>
                        <a:t>9</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Liver</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273,357</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3.1</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3226614342"/>
                  </a:ext>
                </a:extLst>
              </a:tr>
              <a:tr h="327171">
                <a:tc>
                  <a:txBody>
                    <a:bodyPr/>
                    <a:lstStyle/>
                    <a:p>
                      <a:pPr marL="0" marR="0" algn="ctr">
                        <a:lnSpc>
                          <a:spcPct val="115000"/>
                        </a:lnSpc>
                        <a:spcBef>
                          <a:spcPts val="0"/>
                        </a:spcBef>
                        <a:spcAft>
                          <a:spcPts val="0"/>
                        </a:spcAft>
                      </a:pPr>
                      <a:r>
                        <a:rPr lang="en-US" sz="800" dirty="0">
                          <a:effectLst/>
                          <a:latin typeface="Times New Roman" panose="02020603050405020304" pitchFamily="18" charset="0"/>
                          <a:cs typeface="Times New Roman" panose="02020603050405020304" pitchFamily="18" charset="0"/>
                        </a:rPr>
                        <a:t>10</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Non-Hodgkin lymphoma</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240,201</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2.7</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4013299298"/>
                  </a:ext>
                </a:extLst>
              </a:tr>
              <a:tr h="156763">
                <a:tc>
                  <a:txBody>
                    <a:bodyPr/>
                    <a:lstStyle/>
                    <a:p>
                      <a:pPr marL="0" marR="0" algn="ctr">
                        <a:lnSpc>
                          <a:spcPct val="115000"/>
                        </a:lnSpc>
                        <a:spcBef>
                          <a:spcPts val="0"/>
                        </a:spcBef>
                        <a:spcAft>
                          <a:spcPts val="0"/>
                        </a:spcAft>
                      </a:pPr>
                      <a:r>
                        <a:rPr lang="en-US" sz="800">
                          <a:effectLst/>
                          <a:latin typeface="Times New Roman" panose="02020603050405020304" pitchFamily="18" charset="0"/>
                          <a:cs typeface="Times New Roman" panose="02020603050405020304" pitchFamily="18" charset="0"/>
                        </a:rPr>
                        <a:t>11</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Pancreas</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232,908</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2.7</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1984672792"/>
                  </a:ext>
                </a:extLst>
              </a:tr>
              <a:tr h="156763">
                <a:tc>
                  <a:txBody>
                    <a:bodyPr/>
                    <a:lstStyle/>
                    <a:p>
                      <a:pPr marL="0" marR="0" algn="ctr">
                        <a:lnSpc>
                          <a:spcPct val="115000"/>
                        </a:lnSpc>
                        <a:spcBef>
                          <a:spcPts val="0"/>
                        </a:spcBef>
                        <a:spcAft>
                          <a:spcPts val="0"/>
                        </a:spcAft>
                      </a:pPr>
                      <a:r>
                        <a:rPr lang="en-US" sz="800" dirty="0">
                          <a:effectLst/>
                          <a:latin typeface="Times New Roman" panose="02020603050405020304" pitchFamily="18" charset="0"/>
                          <a:cs typeface="Times New Roman" panose="02020603050405020304" pitchFamily="18" charset="0"/>
                        </a:rPr>
                        <a:t>12</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Leukaemia</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205,016</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2.3</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460628512"/>
                  </a:ext>
                </a:extLst>
              </a:tr>
              <a:tr h="156763">
                <a:tc>
                  <a:txBody>
                    <a:bodyPr/>
                    <a:lstStyle/>
                    <a:p>
                      <a:pPr marL="0" marR="0" algn="ctr">
                        <a:lnSpc>
                          <a:spcPct val="115000"/>
                        </a:lnSpc>
                        <a:spcBef>
                          <a:spcPts val="0"/>
                        </a:spcBef>
                        <a:spcAft>
                          <a:spcPts val="0"/>
                        </a:spcAft>
                      </a:pPr>
                      <a:r>
                        <a:rPr lang="en-US" sz="800">
                          <a:effectLst/>
                          <a:latin typeface="Times New Roman" panose="02020603050405020304" pitchFamily="18" charset="0"/>
                          <a:cs typeface="Times New Roman" panose="02020603050405020304" pitchFamily="18" charset="0"/>
                        </a:rPr>
                        <a:t>13</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dirty="0" err="1">
                          <a:effectLst/>
                          <a:latin typeface="Times New Roman" panose="02020603050405020304" pitchFamily="18" charset="0"/>
                          <a:cs typeface="Times New Roman" panose="02020603050405020304" pitchFamily="18" charset="0"/>
                        </a:rPr>
                        <a:t>Oesophagus</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185,750</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2.1</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2937910342"/>
                  </a:ext>
                </a:extLst>
              </a:tr>
              <a:tr h="156763">
                <a:tc>
                  <a:txBody>
                    <a:bodyPr/>
                    <a:lstStyle/>
                    <a:p>
                      <a:pPr marL="0" marR="0" algn="ctr">
                        <a:lnSpc>
                          <a:spcPct val="115000"/>
                        </a:lnSpc>
                        <a:spcBef>
                          <a:spcPts val="0"/>
                        </a:spcBef>
                        <a:spcAft>
                          <a:spcPts val="0"/>
                        </a:spcAft>
                      </a:pPr>
                      <a:r>
                        <a:rPr lang="en-US" sz="800" dirty="0">
                          <a:effectLst/>
                          <a:latin typeface="Times New Roman" panose="02020603050405020304" pitchFamily="18" charset="0"/>
                          <a:cs typeface="Times New Roman" panose="02020603050405020304" pitchFamily="18" charset="0"/>
                        </a:rPr>
                        <a:t>14</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Kidney</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160,039</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1.8</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102973757"/>
                  </a:ext>
                </a:extLst>
              </a:tr>
              <a:tr h="156763">
                <a:tc>
                  <a:txBody>
                    <a:bodyPr/>
                    <a:lstStyle/>
                    <a:p>
                      <a:pPr marL="0" marR="0" algn="ctr">
                        <a:lnSpc>
                          <a:spcPct val="115000"/>
                        </a:lnSpc>
                        <a:spcBef>
                          <a:spcPts val="0"/>
                        </a:spcBef>
                        <a:spcAft>
                          <a:spcPts val="0"/>
                        </a:spcAft>
                      </a:pPr>
                      <a:r>
                        <a:rPr lang="en-US" sz="800">
                          <a:effectLst/>
                          <a:latin typeface="Times New Roman" panose="02020603050405020304" pitchFamily="18" charset="0"/>
                          <a:cs typeface="Times New Roman" panose="02020603050405020304" pitchFamily="18" charset="0"/>
                        </a:rPr>
                        <a:t>15</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Melanoma of skin</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150,791</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1.7</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180144122"/>
                  </a:ext>
                </a:extLst>
              </a:tr>
              <a:tr h="327171">
                <a:tc>
                  <a:txBody>
                    <a:bodyPr/>
                    <a:lstStyle/>
                    <a:p>
                      <a:pPr marL="0" marR="0" algn="ctr">
                        <a:lnSpc>
                          <a:spcPct val="115000"/>
                        </a:lnSpc>
                        <a:spcBef>
                          <a:spcPts val="0"/>
                        </a:spcBef>
                        <a:spcAft>
                          <a:spcPts val="0"/>
                        </a:spcAft>
                      </a:pPr>
                      <a:r>
                        <a:rPr lang="en-US" sz="800" dirty="0">
                          <a:effectLst/>
                          <a:latin typeface="Times New Roman" panose="02020603050405020304" pitchFamily="18" charset="0"/>
                          <a:cs typeface="Times New Roman" panose="02020603050405020304" pitchFamily="18" charset="0"/>
                        </a:rPr>
                        <a:t>16</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Brain, central nervous system</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139,756</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1.6</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2574242637"/>
                  </a:ext>
                </a:extLst>
              </a:tr>
              <a:tr h="156763">
                <a:tc>
                  <a:txBody>
                    <a:bodyPr/>
                    <a:lstStyle/>
                    <a:p>
                      <a:pPr marL="0" marR="0" algn="ctr">
                        <a:lnSpc>
                          <a:spcPct val="115000"/>
                        </a:lnSpc>
                        <a:spcBef>
                          <a:spcPts val="0"/>
                        </a:spcBef>
                        <a:spcAft>
                          <a:spcPts val="0"/>
                        </a:spcAft>
                      </a:pPr>
                      <a:r>
                        <a:rPr lang="en-US" sz="800" dirty="0">
                          <a:effectLst/>
                          <a:latin typeface="Times New Roman" panose="02020603050405020304" pitchFamily="18" charset="0"/>
                          <a:cs typeface="Times New Roman" panose="02020603050405020304" pitchFamily="18" charset="0"/>
                        </a:rPr>
                        <a:t>17</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Bladder</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132,414</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1.5</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4086085017"/>
                  </a:ext>
                </a:extLst>
              </a:tr>
              <a:tr h="156763">
                <a:tc>
                  <a:txBody>
                    <a:bodyPr/>
                    <a:lstStyle/>
                    <a:p>
                      <a:pPr marL="0" marR="0" algn="ctr">
                        <a:lnSpc>
                          <a:spcPct val="115000"/>
                        </a:lnSpc>
                        <a:spcBef>
                          <a:spcPts val="0"/>
                        </a:spcBef>
                        <a:spcAft>
                          <a:spcPts val="0"/>
                        </a:spcAft>
                      </a:pPr>
                      <a:r>
                        <a:rPr lang="en-US" sz="800">
                          <a:effectLst/>
                          <a:latin typeface="Times New Roman" panose="02020603050405020304" pitchFamily="18" charset="0"/>
                          <a:cs typeface="Times New Roman" panose="02020603050405020304" pitchFamily="18" charset="0"/>
                        </a:rPr>
                        <a:t>18</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Lip, oral cavity</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113,502</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1.3</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3944281860"/>
                  </a:ext>
                </a:extLst>
              </a:tr>
              <a:tr h="156763">
                <a:tc>
                  <a:txBody>
                    <a:bodyPr/>
                    <a:lstStyle/>
                    <a:p>
                      <a:pPr marL="0" marR="0" algn="ctr">
                        <a:lnSpc>
                          <a:spcPct val="115000"/>
                        </a:lnSpc>
                        <a:spcBef>
                          <a:spcPts val="0"/>
                        </a:spcBef>
                        <a:spcAft>
                          <a:spcPts val="0"/>
                        </a:spcAft>
                      </a:pPr>
                      <a:r>
                        <a:rPr lang="en-US" sz="800" dirty="0">
                          <a:effectLst/>
                          <a:latin typeface="Times New Roman" panose="02020603050405020304" pitchFamily="18" charset="0"/>
                          <a:cs typeface="Times New Roman" panose="02020603050405020304" pitchFamily="18" charset="0"/>
                        </a:rPr>
                        <a:t>19</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Multiple myeloma</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77,791</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0.9</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1286429379"/>
                  </a:ext>
                </a:extLst>
              </a:tr>
              <a:tr h="156763">
                <a:tc>
                  <a:txBody>
                    <a:bodyPr/>
                    <a:lstStyle/>
                    <a:p>
                      <a:pPr marL="0" marR="0" algn="ctr">
                        <a:lnSpc>
                          <a:spcPct val="115000"/>
                        </a:lnSpc>
                        <a:spcBef>
                          <a:spcPts val="0"/>
                        </a:spcBef>
                        <a:spcAft>
                          <a:spcPts val="0"/>
                        </a:spcAft>
                      </a:pPr>
                      <a:r>
                        <a:rPr lang="en-US" sz="800">
                          <a:effectLst/>
                          <a:latin typeface="Times New Roman" panose="02020603050405020304" pitchFamily="18" charset="0"/>
                          <a:cs typeface="Times New Roman" panose="02020603050405020304" pitchFamily="18" charset="0"/>
                        </a:rPr>
                        <a:t>20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Gallbladder</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74,887</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0.9</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699811630"/>
                  </a:ext>
                </a:extLst>
              </a:tr>
              <a:tr h="156763">
                <a:tc>
                  <a:txBody>
                    <a:bodyPr/>
                    <a:lstStyle/>
                    <a:p>
                      <a:pPr marL="0" marR="0" algn="ctr">
                        <a:lnSpc>
                          <a:spcPct val="115000"/>
                        </a:lnSpc>
                        <a:spcBef>
                          <a:spcPts val="0"/>
                        </a:spcBef>
                        <a:spcAft>
                          <a:spcPts val="0"/>
                        </a:spcAft>
                      </a:pPr>
                      <a:r>
                        <a:rPr lang="en-US" sz="800" dirty="0">
                          <a:effectLst/>
                          <a:latin typeface="Times New Roman" panose="02020603050405020304" pitchFamily="18" charset="0"/>
                          <a:cs typeface="Times New Roman" panose="02020603050405020304" pitchFamily="18" charset="0"/>
                        </a:rPr>
                        <a:t>21</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Vulva</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45,240</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0.5</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3875205790"/>
                  </a:ext>
                </a:extLst>
              </a:tr>
              <a:tr h="156763">
                <a:tc>
                  <a:txBody>
                    <a:bodyPr/>
                    <a:lstStyle/>
                    <a:p>
                      <a:pPr marL="0" marR="0" algn="ctr">
                        <a:lnSpc>
                          <a:spcPct val="115000"/>
                        </a:lnSpc>
                        <a:spcBef>
                          <a:spcPts val="0"/>
                        </a:spcBef>
                        <a:spcAft>
                          <a:spcPts val="0"/>
                        </a:spcAft>
                      </a:pPr>
                      <a:r>
                        <a:rPr lang="en-US" sz="800">
                          <a:effectLst/>
                          <a:latin typeface="Times New Roman" panose="02020603050405020304" pitchFamily="18" charset="0"/>
                          <a:cs typeface="Times New Roman" panose="02020603050405020304" pitchFamily="18" charset="0"/>
                        </a:rPr>
                        <a:t>22</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Nasopharynx</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36,983</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0.4</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977293833"/>
                  </a:ext>
                </a:extLst>
              </a:tr>
              <a:tr h="327171">
                <a:tc>
                  <a:txBody>
                    <a:bodyPr/>
                    <a:lstStyle/>
                    <a:p>
                      <a:pPr marL="0" marR="0" algn="ctr">
                        <a:lnSpc>
                          <a:spcPct val="115000"/>
                        </a:lnSpc>
                        <a:spcBef>
                          <a:spcPts val="0"/>
                        </a:spcBef>
                        <a:spcAft>
                          <a:spcPts val="0"/>
                        </a:spcAft>
                      </a:pPr>
                      <a:r>
                        <a:rPr lang="en-US" sz="800" dirty="0">
                          <a:effectLst/>
                          <a:latin typeface="Times New Roman" panose="02020603050405020304" pitchFamily="18" charset="0"/>
                          <a:cs typeface="Times New Roman" panose="02020603050405020304" pitchFamily="18" charset="0"/>
                        </a:rPr>
                        <a:t>23</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Hodgkin lymphoma</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34,106</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0.4</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179751984"/>
                  </a:ext>
                </a:extLst>
              </a:tr>
              <a:tr h="156763">
                <a:tc>
                  <a:txBody>
                    <a:bodyPr/>
                    <a:lstStyle/>
                    <a:p>
                      <a:pPr marL="0" marR="0" algn="ctr">
                        <a:lnSpc>
                          <a:spcPct val="115000"/>
                        </a:lnSpc>
                        <a:spcBef>
                          <a:spcPts val="0"/>
                        </a:spcBef>
                        <a:spcAft>
                          <a:spcPts val="0"/>
                        </a:spcAft>
                      </a:pPr>
                      <a:r>
                        <a:rPr lang="en-US" sz="800" dirty="0">
                          <a:effectLst/>
                          <a:latin typeface="Times New Roman" panose="02020603050405020304" pitchFamily="18" charset="0"/>
                          <a:cs typeface="Times New Roman" panose="02020603050405020304" pitchFamily="18" charset="0"/>
                        </a:rPr>
                        <a:t>24</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Larynx</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24,350</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0.3</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3402282461"/>
                  </a:ext>
                </a:extLst>
              </a:tr>
              <a:tr h="156763">
                <a:tc>
                  <a:txBody>
                    <a:bodyPr/>
                    <a:lstStyle/>
                    <a:p>
                      <a:pPr marL="0" marR="0" algn="ctr">
                        <a:lnSpc>
                          <a:spcPct val="115000"/>
                        </a:lnSpc>
                        <a:spcBef>
                          <a:spcPts val="0"/>
                        </a:spcBef>
                        <a:spcAft>
                          <a:spcPts val="0"/>
                        </a:spcAft>
                      </a:pPr>
                      <a:r>
                        <a:rPr lang="en-US" sz="800" dirty="0">
                          <a:effectLst/>
                          <a:latin typeface="Times New Roman" panose="02020603050405020304" pitchFamily="18" charset="0"/>
                          <a:cs typeface="Times New Roman" panose="02020603050405020304" pitchFamily="18" charset="0"/>
                        </a:rPr>
                        <a:t>25</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Salivary glands</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23,889</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0.3</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1189302277"/>
                  </a:ext>
                </a:extLst>
              </a:tr>
              <a:tr h="156763">
                <a:tc>
                  <a:txBody>
                    <a:bodyPr/>
                    <a:lstStyle/>
                    <a:p>
                      <a:pPr marL="0" marR="0" algn="ctr">
                        <a:lnSpc>
                          <a:spcPct val="115000"/>
                        </a:lnSpc>
                        <a:spcBef>
                          <a:spcPts val="0"/>
                        </a:spcBef>
                        <a:spcAft>
                          <a:spcPts val="0"/>
                        </a:spcAft>
                      </a:pPr>
                      <a:r>
                        <a:rPr lang="en-US" sz="800" dirty="0">
                          <a:effectLst/>
                          <a:latin typeface="Times New Roman" panose="02020603050405020304" pitchFamily="18" charset="0"/>
                          <a:cs typeface="Times New Roman" panose="02020603050405020304" pitchFamily="18" charset="0"/>
                        </a:rPr>
                        <a:t>26</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Oropharynx</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19,367</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0.2</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4132483672"/>
                  </a:ext>
                </a:extLst>
              </a:tr>
              <a:tr h="156763">
                <a:tc>
                  <a:txBody>
                    <a:bodyPr/>
                    <a:lstStyle/>
                    <a:p>
                      <a:pPr marL="0" marR="0" algn="ctr">
                        <a:lnSpc>
                          <a:spcPct val="115000"/>
                        </a:lnSpc>
                        <a:spcBef>
                          <a:spcPts val="0"/>
                        </a:spcBef>
                        <a:spcAft>
                          <a:spcPts val="0"/>
                        </a:spcAft>
                      </a:pPr>
                      <a:r>
                        <a:rPr lang="en-US" sz="800">
                          <a:effectLst/>
                          <a:latin typeface="Times New Roman" panose="02020603050405020304" pitchFamily="18" charset="0"/>
                          <a:cs typeface="Times New Roman" panose="02020603050405020304" pitchFamily="18" charset="0"/>
                        </a:rPr>
                        <a:t>27</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Vagina</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a:effectLst/>
                          <a:latin typeface="Times New Roman" panose="02020603050405020304" pitchFamily="18" charset="0"/>
                          <a:cs typeface="Times New Roman" panose="02020603050405020304" pitchFamily="18" charset="0"/>
                        </a:rPr>
                        <a:t>17,908</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800" b="1" dirty="0">
                          <a:effectLst/>
                          <a:latin typeface="Times New Roman" panose="02020603050405020304" pitchFamily="18" charset="0"/>
                          <a:cs typeface="Times New Roman" panose="02020603050405020304" pitchFamily="18" charset="0"/>
                        </a:rPr>
                        <a:t>0.2</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val="166010074"/>
                  </a:ext>
                </a:extLst>
              </a:tr>
              <a:tr h="156763">
                <a:tc>
                  <a:txBody>
                    <a:bodyPr/>
                    <a:lstStyle/>
                    <a:p>
                      <a:pPr marL="0" marR="0" algn="ctr">
                        <a:lnSpc>
                          <a:spcPct val="115000"/>
                        </a:lnSpc>
                        <a:spcBef>
                          <a:spcPts val="0"/>
                        </a:spcBef>
                        <a:spcAft>
                          <a:spcPts val="0"/>
                        </a:spcAft>
                      </a:pPr>
                      <a:r>
                        <a:rPr lang="en-US" sz="800" spc="-10" dirty="0">
                          <a:effectLst/>
                          <a:latin typeface="Times New Roman" panose="02020603050405020304" pitchFamily="18" charset="0"/>
                          <a:cs typeface="Times New Roman" panose="02020603050405020304" pitchFamily="18" charset="0"/>
                        </a:rPr>
                        <a:t>28</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nSpc>
                          <a:spcPct val="115000"/>
                        </a:lnSpc>
                        <a:spcBef>
                          <a:spcPts val="0"/>
                        </a:spcBef>
                        <a:spcAft>
                          <a:spcPts val="0"/>
                        </a:spcAft>
                      </a:pPr>
                      <a:r>
                        <a:rPr lang="en-US" sz="800" b="1" spc="-10" dirty="0">
                          <a:effectLst/>
                          <a:latin typeface="Times New Roman" panose="02020603050405020304" pitchFamily="18" charset="0"/>
                          <a:cs typeface="Times New Roman" panose="02020603050405020304" pitchFamily="18" charset="0"/>
                        </a:rPr>
                        <a:t>Hypopharynx</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gn="ctr">
                        <a:lnSpc>
                          <a:spcPct val="115000"/>
                        </a:lnSpc>
                        <a:spcBef>
                          <a:spcPts val="0"/>
                        </a:spcBef>
                        <a:spcAft>
                          <a:spcPts val="0"/>
                        </a:spcAft>
                      </a:pPr>
                      <a:r>
                        <a:rPr lang="en-US" sz="800" b="1" spc="-10">
                          <a:effectLst/>
                          <a:latin typeface="Times New Roman" panose="02020603050405020304" pitchFamily="18" charset="0"/>
                          <a:cs typeface="Times New Roman" panose="02020603050405020304" pitchFamily="18" charset="0"/>
                        </a:rPr>
                        <a:t>14,000</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gn="ctr">
                        <a:lnSpc>
                          <a:spcPct val="115000"/>
                        </a:lnSpc>
                        <a:spcBef>
                          <a:spcPts val="0"/>
                        </a:spcBef>
                        <a:spcAft>
                          <a:spcPts val="0"/>
                        </a:spcAft>
                      </a:pPr>
                      <a:r>
                        <a:rPr lang="en-US" sz="800" b="1" spc="-10" dirty="0">
                          <a:effectLst/>
                          <a:latin typeface="Times New Roman" panose="02020603050405020304" pitchFamily="18" charset="0"/>
                          <a:cs typeface="Times New Roman" panose="02020603050405020304" pitchFamily="18" charset="0"/>
                        </a:rPr>
                        <a:t>0.2</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extLst>
                  <a:ext uri="{0D108BD9-81ED-4DB2-BD59-A6C34878D82A}">
                    <a16:rowId xmlns:a16="http://schemas.microsoft.com/office/drawing/2014/main" val="1830835126"/>
                  </a:ext>
                </a:extLst>
              </a:tr>
              <a:tr h="156763">
                <a:tc>
                  <a:txBody>
                    <a:bodyPr/>
                    <a:lstStyle/>
                    <a:p>
                      <a:pPr marL="0" marR="0" algn="ctr">
                        <a:lnSpc>
                          <a:spcPct val="115000"/>
                        </a:lnSpc>
                        <a:spcBef>
                          <a:spcPts val="0"/>
                        </a:spcBef>
                        <a:spcAft>
                          <a:spcPts val="0"/>
                        </a:spcAft>
                      </a:pPr>
                      <a:r>
                        <a:rPr lang="en-US" sz="800" spc="-10" dirty="0">
                          <a:effectLst/>
                          <a:latin typeface="Times New Roman" panose="02020603050405020304" pitchFamily="18" charset="0"/>
                          <a:cs typeface="Times New Roman" panose="02020603050405020304" pitchFamily="18" charset="0"/>
                        </a:rPr>
                        <a:t>29</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nSpc>
                          <a:spcPct val="115000"/>
                        </a:lnSpc>
                        <a:spcBef>
                          <a:spcPts val="0"/>
                        </a:spcBef>
                        <a:spcAft>
                          <a:spcPts val="0"/>
                        </a:spcAft>
                      </a:pPr>
                      <a:r>
                        <a:rPr lang="en-US" sz="800" b="1" spc="-10" dirty="0">
                          <a:effectLst/>
                          <a:latin typeface="Times New Roman" panose="02020603050405020304" pitchFamily="18" charset="0"/>
                          <a:cs typeface="Times New Roman" panose="02020603050405020304" pitchFamily="18" charset="0"/>
                        </a:rPr>
                        <a:t>Kaposi sarcoma</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gn="ctr">
                        <a:lnSpc>
                          <a:spcPct val="115000"/>
                        </a:lnSpc>
                        <a:spcBef>
                          <a:spcPts val="0"/>
                        </a:spcBef>
                        <a:spcAft>
                          <a:spcPts val="0"/>
                        </a:spcAft>
                      </a:pPr>
                      <a:r>
                        <a:rPr lang="en-US" sz="800" b="1" spc="-10">
                          <a:effectLst/>
                          <a:latin typeface="Times New Roman" panose="02020603050405020304" pitchFamily="18" charset="0"/>
                          <a:cs typeface="Times New Roman" panose="02020603050405020304" pitchFamily="18" charset="0"/>
                        </a:rPr>
                        <a:t>10,857</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gn="ctr">
                        <a:lnSpc>
                          <a:spcPct val="115000"/>
                        </a:lnSpc>
                        <a:spcBef>
                          <a:spcPts val="0"/>
                        </a:spcBef>
                        <a:spcAft>
                          <a:spcPts val="0"/>
                        </a:spcAft>
                      </a:pPr>
                      <a:r>
                        <a:rPr lang="en-US" sz="800" b="1" spc="-10" dirty="0">
                          <a:effectLst/>
                          <a:latin typeface="Times New Roman" panose="02020603050405020304" pitchFamily="18" charset="0"/>
                          <a:cs typeface="Times New Roman" panose="02020603050405020304" pitchFamily="18" charset="0"/>
                        </a:rPr>
                        <a:t>0.1</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extLst>
                  <a:ext uri="{0D108BD9-81ED-4DB2-BD59-A6C34878D82A}">
                    <a16:rowId xmlns:a16="http://schemas.microsoft.com/office/drawing/2014/main" val="3999535449"/>
                  </a:ext>
                </a:extLst>
              </a:tr>
              <a:tr h="156763">
                <a:tc>
                  <a:txBody>
                    <a:bodyPr/>
                    <a:lstStyle/>
                    <a:p>
                      <a:pPr marL="0" marR="0" algn="ctr">
                        <a:lnSpc>
                          <a:spcPct val="115000"/>
                        </a:lnSpc>
                        <a:spcBef>
                          <a:spcPts val="0"/>
                        </a:spcBef>
                        <a:spcAft>
                          <a:spcPts val="0"/>
                        </a:spcAft>
                      </a:pPr>
                      <a:r>
                        <a:rPr lang="en-US" sz="800" spc="-10" dirty="0">
                          <a:effectLst/>
                          <a:latin typeface="Times New Roman" panose="02020603050405020304" pitchFamily="18" charset="0"/>
                          <a:cs typeface="Times New Roman" panose="02020603050405020304" pitchFamily="18" charset="0"/>
                        </a:rPr>
                        <a:t>30</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nSpc>
                          <a:spcPct val="115000"/>
                        </a:lnSpc>
                        <a:spcBef>
                          <a:spcPts val="0"/>
                        </a:spcBef>
                        <a:spcAft>
                          <a:spcPts val="0"/>
                        </a:spcAft>
                      </a:pPr>
                      <a:r>
                        <a:rPr lang="en-US" sz="800" b="1" spc="-10" dirty="0">
                          <a:effectLst/>
                          <a:latin typeface="Times New Roman" panose="02020603050405020304" pitchFamily="18" charset="0"/>
                          <a:cs typeface="Times New Roman" panose="02020603050405020304" pitchFamily="18" charset="0"/>
                        </a:rPr>
                        <a:t>Mesothelioma</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gn="ctr">
                        <a:lnSpc>
                          <a:spcPct val="115000"/>
                        </a:lnSpc>
                        <a:spcBef>
                          <a:spcPts val="0"/>
                        </a:spcBef>
                        <a:spcAft>
                          <a:spcPts val="0"/>
                        </a:spcAft>
                      </a:pPr>
                      <a:r>
                        <a:rPr lang="en-US" sz="800" b="1" spc="-10">
                          <a:effectLst/>
                          <a:latin typeface="Times New Roman" panose="02020603050405020304" pitchFamily="18" charset="0"/>
                          <a:cs typeface="Times New Roman" panose="02020603050405020304" pitchFamily="18" charset="0"/>
                        </a:rPr>
                        <a:t>9,310</a:t>
                      </a:r>
                      <a:endParaRPr lang="en-US" sz="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gn="ctr">
                        <a:lnSpc>
                          <a:spcPct val="115000"/>
                        </a:lnSpc>
                        <a:spcBef>
                          <a:spcPts val="0"/>
                        </a:spcBef>
                        <a:spcAft>
                          <a:spcPts val="0"/>
                        </a:spcAft>
                      </a:pPr>
                      <a:r>
                        <a:rPr lang="en-US" sz="800" b="1" spc="-10" dirty="0">
                          <a:effectLst/>
                          <a:latin typeface="Times New Roman" panose="02020603050405020304" pitchFamily="18" charset="0"/>
                          <a:cs typeface="Times New Roman" panose="02020603050405020304" pitchFamily="18" charset="0"/>
                        </a:rPr>
                        <a:t>0.1</a:t>
                      </a:r>
                      <a:endParaRPr lang="en-US" sz="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extLst>
                  <a:ext uri="{0D108BD9-81ED-4DB2-BD59-A6C34878D82A}">
                    <a16:rowId xmlns:a16="http://schemas.microsoft.com/office/drawing/2014/main" val="3208736274"/>
                  </a:ext>
                </a:extLst>
              </a:tr>
            </a:tbl>
          </a:graphicData>
        </a:graphic>
      </p:graphicFrame>
    </p:spTree>
    <p:extLst>
      <p:ext uri="{BB962C8B-B14F-4D97-AF65-F5344CB8AC3E}">
        <p14:creationId xmlns:p14="http://schemas.microsoft.com/office/powerpoint/2010/main" val="14650919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0944F-3C36-490C-98D1-03AC42D91116}"/>
              </a:ext>
            </a:extLst>
          </p:cNvPr>
          <p:cNvSpPr>
            <a:spLocks noGrp="1"/>
          </p:cNvSpPr>
          <p:nvPr>
            <p:ph type="title"/>
          </p:nvPr>
        </p:nvSpPr>
        <p:spPr>
          <a:xfrm>
            <a:off x="645130" y="249518"/>
            <a:ext cx="9404723" cy="1400530"/>
          </a:xfrm>
        </p:spPr>
        <p:txBody>
          <a:bodyPr/>
          <a:lstStyle/>
          <a:p>
            <a:pPr algn="ctr"/>
            <a:r>
              <a:rPr lang="en-US" sz="2000" b="1"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Cancer rates by Human Development Index</a:t>
            </a:r>
            <a:br>
              <a:rPr lang="en-US" sz="44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BF5D1683-14E6-4628-B382-75ABD6AC4B9D}"/>
              </a:ext>
            </a:extLst>
          </p:cNvPr>
          <p:cNvSpPr>
            <a:spLocks noGrp="1"/>
          </p:cNvSpPr>
          <p:nvPr>
            <p:ph idx="1"/>
          </p:nvPr>
        </p:nvSpPr>
        <p:spPr>
          <a:xfrm>
            <a:off x="1103312" y="867834"/>
            <a:ext cx="8946541" cy="5740648"/>
          </a:xfrm>
        </p:spPr>
        <p:txBody>
          <a:bodyPr>
            <a:normAutofit fontScale="85000" lnSpcReduction="10000"/>
          </a:bodyPr>
          <a:lstStyle/>
          <a:p>
            <a:pPr marL="0" marR="0" algn="just">
              <a:lnSpc>
                <a:spcPct val="115000"/>
              </a:lnSpc>
              <a:spcBef>
                <a:spcPts val="0"/>
              </a:spcBef>
              <a:spcAft>
                <a:spcPts val="1000"/>
              </a:spcAft>
            </a:pP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Overall, cancer incidence is higher in more developed countries, but rates of cancer are rising in many lower income countries.</a:t>
            </a:r>
          </a:p>
          <a:p>
            <a:pPr marL="0" marR="0" indent="0" algn="just">
              <a:lnSpc>
                <a:spcPct val="115000"/>
              </a:lnSpc>
              <a:spcBef>
                <a:spcPts val="0"/>
              </a:spcBef>
              <a:spcAft>
                <a:spcPts val="1000"/>
              </a:spcAft>
              <a:buNone/>
            </a:pP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algn="just">
              <a:lnSpc>
                <a:spcPct val="115000"/>
              </a:lnSpc>
              <a:spcBef>
                <a:spcPts val="0"/>
              </a:spcBef>
              <a:spcAft>
                <a:spcPts val="1000"/>
              </a:spcAft>
            </a:pP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About differences in cancer incidence and mortality between more and less developed regions, we are using the United Nations Human Development Index to make these comparisons.</a:t>
            </a:r>
            <a:endParaRPr lang="sr-Latn-RS" sz="19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sz="2000"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The Human Development Index </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measures average achievement in three key dimensions of human development: a long and healthy life, knowledge, and a decent standard of living.</a:t>
            </a:r>
          </a:p>
          <a:p>
            <a:pPr marL="0" marR="0" indent="0" algn="just">
              <a:lnSpc>
                <a:spcPct val="115000"/>
              </a:lnSpc>
              <a:spcBef>
                <a:spcPts val="0"/>
              </a:spcBef>
              <a:spcAft>
                <a:spcPts val="1000"/>
              </a:spcAft>
              <a:buNone/>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algn="just">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The health dimension is assessed by life expectancy at birth. The education dimension is measured by mean years of schooling for adults aged 25 years and more, and expected years of schooling for children. The standard of living dimension is measured by gross national income per capita.</a:t>
            </a:r>
          </a:p>
          <a:p>
            <a:pPr marL="0" marR="0" indent="0" algn="just">
              <a:lnSpc>
                <a:spcPct val="115000"/>
              </a:lnSpc>
              <a:spcBef>
                <a:spcPts val="0"/>
              </a:spcBef>
              <a:spcAft>
                <a:spcPts val="1000"/>
              </a:spcAft>
              <a:buNone/>
            </a:pP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The scores for the three indices are then aggregated into a composite index. The Human Development Index captures only part of what human development entails. It does not reflect on inequalities, poverty, human security, empowerment or many other factors.</a:t>
            </a:r>
          </a:p>
          <a:p>
            <a:pPr marL="0" marR="0" algn="just">
              <a:lnSpc>
                <a:spcPct val="115000"/>
              </a:lnSpc>
              <a:spcBef>
                <a:spcPts val="0"/>
              </a:spcBef>
              <a:spcAft>
                <a:spcPts val="1000"/>
              </a:spcAft>
            </a:pPr>
            <a:endParaRPr lang="en-US" sz="19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15000"/>
              </a:lnSpc>
              <a:spcBef>
                <a:spcPts val="0"/>
              </a:spcBef>
              <a:spcAft>
                <a:spcPts val="1000"/>
              </a:spcAft>
              <a:buNone/>
            </a:pPr>
            <a:endParaRPr lang="en-US" sz="19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1808732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CBB83-1A14-4174-AF74-0E98B87FA9CA}"/>
              </a:ext>
            </a:extLst>
          </p:cNvPr>
          <p:cNvSpPr>
            <a:spLocks noGrp="1"/>
          </p:cNvSpPr>
          <p:nvPr>
            <p:ph type="title"/>
          </p:nvPr>
        </p:nvSpPr>
        <p:spPr/>
        <p:txBody>
          <a:bodyPr/>
          <a:lstStyle/>
          <a:p>
            <a:pPr algn="ctr"/>
            <a:r>
              <a:rPr lang="en-US" dirty="0"/>
              <a:t>What are the 10 most common </a:t>
            </a:r>
            <a:r>
              <a:rPr lang="sr-Latn-RS" dirty="0"/>
              <a:t>social </a:t>
            </a:r>
            <a:r>
              <a:rPr lang="en-US" dirty="0"/>
              <a:t>diseases</a:t>
            </a:r>
            <a:r>
              <a:rPr lang="sr-Latn-RS"/>
              <a:t>?</a:t>
            </a:r>
            <a:br>
              <a:rPr lang="en-US" dirty="0"/>
            </a:br>
            <a:br>
              <a:rPr lang="en-US" dirty="0"/>
            </a:br>
            <a:endParaRPr lang="en-US" dirty="0"/>
          </a:p>
        </p:txBody>
      </p:sp>
      <p:sp>
        <p:nvSpPr>
          <p:cNvPr id="3" name="Content Placeholder 2">
            <a:extLst>
              <a:ext uri="{FF2B5EF4-FFF2-40B4-BE49-F238E27FC236}">
                <a16:creationId xmlns:a16="http://schemas.microsoft.com/office/drawing/2014/main" id="{7A2C4B81-0020-4EFA-AE66-F8F65DB80E73}"/>
              </a:ext>
            </a:extLst>
          </p:cNvPr>
          <p:cNvSpPr>
            <a:spLocks noGrp="1"/>
          </p:cNvSpPr>
          <p:nvPr>
            <p:ph idx="1"/>
          </p:nvPr>
        </p:nvSpPr>
        <p:spPr/>
        <p:txBody>
          <a:bodyPr>
            <a:normAutofit/>
          </a:bodyPr>
          <a:lstStyle/>
          <a:p>
            <a:r>
              <a:rPr lang="en-US" dirty="0"/>
              <a:t>Heart disease</a:t>
            </a:r>
          </a:p>
          <a:p>
            <a:r>
              <a:rPr lang="en-US" dirty="0"/>
              <a:t>Cancer</a:t>
            </a:r>
          </a:p>
          <a:p>
            <a:r>
              <a:rPr lang="en-US" dirty="0"/>
              <a:t>Chronic Respiratory Diseases</a:t>
            </a:r>
            <a:endParaRPr lang="sr-Latn-RS" dirty="0"/>
          </a:p>
          <a:p>
            <a:r>
              <a:rPr lang="sr-Latn-RS" dirty="0"/>
              <a:t>Mental disorders</a:t>
            </a:r>
            <a:endParaRPr lang="en-US" dirty="0"/>
          </a:p>
          <a:p>
            <a:r>
              <a:rPr lang="sr-Latn-RS" dirty="0"/>
              <a:t>O</a:t>
            </a:r>
            <a:r>
              <a:rPr lang="en-US" dirty="0" err="1"/>
              <a:t>besity</a:t>
            </a:r>
            <a:endParaRPr lang="en-US" dirty="0"/>
          </a:p>
          <a:p>
            <a:r>
              <a:rPr lang="en-US" dirty="0"/>
              <a:t>Diabetes</a:t>
            </a:r>
            <a:endParaRPr lang="sr-Latn-RS" dirty="0"/>
          </a:p>
          <a:p>
            <a:r>
              <a:rPr lang="sr-Latn-RS" dirty="0"/>
              <a:t>Injuries</a:t>
            </a:r>
            <a:endParaRPr lang="en-US" dirty="0"/>
          </a:p>
          <a:p>
            <a:r>
              <a:rPr lang="en-US" dirty="0"/>
              <a:t>Substance Abuse</a:t>
            </a:r>
          </a:p>
          <a:p>
            <a:r>
              <a:rPr lang="en-US" dirty="0"/>
              <a:t>Infectious Diseases</a:t>
            </a:r>
            <a:endParaRPr lang="sr-Latn-RS" dirty="0"/>
          </a:p>
        </p:txBody>
      </p:sp>
    </p:spTree>
    <p:extLst>
      <p:ext uri="{BB962C8B-B14F-4D97-AF65-F5344CB8AC3E}">
        <p14:creationId xmlns:p14="http://schemas.microsoft.com/office/powerpoint/2010/main" val="9056550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6CC78E-32B9-4C55-8EC9-8D165037EFE6}"/>
              </a:ext>
            </a:extLst>
          </p:cNvPr>
          <p:cNvSpPr>
            <a:spLocks noGrp="1"/>
          </p:cNvSpPr>
          <p:nvPr>
            <p:ph idx="1"/>
          </p:nvPr>
        </p:nvSpPr>
        <p:spPr>
          <a:xfrm>
            <a:off x="866245" y="351118"/>
            <a:ext cx="10343622" cy="4195481"/>
          </a:xfrm>
        </p:spPr>
        <p:txBody>
          <a:bodyPr>
            <a:normAutofit/>
          </a:bodyPr>
          <a:lstStyle/>
          <a:p>
            <a:r>
              <a:rPr lang="en-US" sz="1800" b="0" i="0" dirty="0">
                <a:effectLst/>
                <a:latin typeface="Times New Roman" panose="02020603050405020304" pitchFamily="18" charset="0"/>
                <a:cs typeface="Times New Roman" panose="02020603050405020304" pitchFamily="18" charset="0"/>
              </a:rPr>
              <a:t>Overall, the burden of cancer incidence and mortality is rapidly growing worldwide; this reflects both aging and growth of the population as well as changes in the prevalence and distribution of the main risk factors for cancer, several of which are associated with socioeconomic development. The extent to which the position of cancer as a cause of premature death reflects national levels of social and economic development can be seen by comparing the maps in Figure </a:t>
            </a:r>
            <a:r>
              <a:rPr lang="en-US" sz="1800" b="1" i="0" dirty="0">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1</a:t>
            </a:r>
            <a:r>
              <a:rPr lang="en-US" sz="1800" b="0" i="0" dirty="0">
                <a:effectLst/>
                <a:latin typeface="Times New Roman" panose="02020603050405020304" pitchFamily="18" charset="0"/>
                <a:cs typeface="Times New Roman" panose="02020603050405020304" pitchFamily="18" charset="0"/>
              </a:rPr>
              <a:t> and Figure </a:t>
            </a:r>
            <a:r>
              <a:rPr lang="en-US" sz="1800" b="1" i="0" dirty="0">
                <a:effectLst/>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2A</a:t>
            </a:r>
            <a:r>
              <a:rPr lang="en-US" sz="1800" b="0" i="0" dirty="0">
                <a:effectLst/>
                <a:latin typeface="Times New Roman" panose="02020603050405020304" pitchFamily="18" charset="0"/>
                <a:cs typeface="Times New Roman" panose="02020603050405020304" pitchFamily="18" charset="0"/>
              </a:rPr>
              <a:t>, the latter depicting the 4-tier Human Development Index (HDI) based on the United Nation's 2019 Human Development Report.</a:t>
            </a:r>
            <a:endParaRPr lang="en-US" sz="1800" dirty="0">
              <a:latin typeface="Times New Roman" panose="02020603050405020304" pitchFamily="18" charset="0"/>
              <a:cs typeface="Times New Roman" panose="02020603050405020304" pitchFamily="18" charset="0"/>
            </a:endParaRPr>
          </a:p>
        </p:txBody>
      </p:sp>
      <p:pic>
        <p:nvPicPr>
          <p:cNvPr id="23554" name="Picture 2" descr="Details are in the caption following the image">
            <a:extLst>
              <a:ext uri="{FF2B5EF4-FFF2-40B4-BE49-F238E27FC236}">
                <a16:creationId xmlns:a16="http://schemas.microsoft.com/office/drawing/2014/main" id="{46C765EF-1417-47B8-8DB0-6AC053D10C0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4601" y="2239187"/>
            <a:ext cx="9592732" cy="4474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75200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51D132D-74A1-43C9-8404-A1CB01A30B36}"/>
              </a:ext>
            </a:extLst>
          </p:cNvPr>
          <p:cNvSpPr>
            <a:spLocks noGrp="1"/>
          </p:cNvSpPr>
          <p:nvPr>
            <p:ph idx="1"/>
          </p:nvPr>
        </p:nvSpPr>
        <p:spPr>
          <a:xfrm>
            <a:off x="1044046" y="812800"/>
            <a:ext cx="8946541" cy="5198533"/>
          </a:xfrm>
        </p:spPr>
        <p:txBody>
          <a:bodyPr>
            <a:normAutofit fontScale="92500" lnSpcReduction="20000"/>
          </a:bodyPr>
          <a:lstStyle/>
          <a:p>
            <a:pPr marL="0" marR="0" algn="just">
              <a:lnSpc>
                <a:spcPct val="115000"/>
              </a:lnSpc>
              <a:spcBef>
                <a:spcPts val="0"/>
              </a:spcBef>
              <a:spcAft>
                <a:spcPts val="1000"/>
              </a:spcAft>
            </a:pPr>
            <a:r>
              <a:rPr lang="sr-Latn-RS" sz="2000" dirty="0">
                <a:effectLst/>
                <a:latin typeface="Times New Roman" panose="02020603050405020304" pitchFamily="18" charset="0"/>
                <a:ea typeface="Calibri" panose="020F0502020204030204" pitchFamily="34" charset="0"/>
                <a:cs typeface="Times New Roman" panose="02020603050405020304" pitchFamily="18" charset="0"/>
              </a:rPr>
              <a:t>T</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he number of cancer cases and the age-</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standardised</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cancer rate (including non-melanoma skin cancer) is higher in more developed countries. </a:t>
            </a:r>
            <a:endParaRPr lang="sr-Latn-R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endParaRPr lang="sr-Latn-R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There were an estimated 295.3 cases of cancer per 100,000 people in areas with very high human development, compared with 115.7 in areas with low human development in 2020.</a:t>
            </a:r>
          </a:p>
          <a:p>
            <a:pPr marL="0" marR="0" indent="0" algn="just">
              <a:lnSpc>
                <a:spcPct val="115000"/>
              </a:lnSpc>
              <a:spcBef>
                <a:spcPts val="0"/>
              </a:spcBef>
              <a:spcAft>
                <a:spcPts val="1000"/>
              </a:spcAft>
              <a:buNone/>
            </a:pP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There are also more deaths from cancer in more developed areas. There were an estimated 98.7 deaths from cancer per 100,000 people in areas with very high human development, compared with 82.7 in areas with low human development in 2020.</a:t>
            </a:r>
          </a:p>
          <a:p>
            <a:pPr marL="0" marR="0" algn="just">
              <a:lnSpc>
                <a:spcPct val="115000"/>
              </a:lnSpc>
              <a:spcBef>
                <a:spcPts val="0"/>
              </a:spcBef>
              <a:spcAft>
                <a:spcPts val="1000"/>
              </a:spcAft>
            </a:pP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ASR = age-</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standardised</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rates. These are a summary measure of the rate of disease that a population would have if it had a standard age structure.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Standardisation</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is necessary when comparing populations that differ with respect to age because age has a powerful influence on the risk of dying from cancer.</a:t>
            </a:r>
          </a:p>
          <a:p>
            <a:endParaRPr lang="en-US" dirty="0"/>
          </a:p>
        </p:txBody>
      </p:sp>
    </p:spTree>
    <p:extLst>
      <p:ext uri="{BB962C8B-B14F-4D97-AF65-F5344CB8AC3E}">
        <p14:creationId xmlns:p14="http://schemas.microsoft.com/office/powerpoint/2010/main" val="26451529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F1DDFE-8CB7-4103-9542-EB5DBA3C2222}"/>
              </a:ext>
            </a:extLst>
          </p:cNvPr>
          <p:cNvSpPr>
            <a:spLocks noGrp="1"/>
          </p:cNvSpPr>
          <p:nvPr>
            <p:ph type="title"/>
          </p:nvPr>
        </p:nvSpPr>
        <p:spPr/>
        <p:txBody>
          <a:bodyPr/>
          <a:lstStyle/>
          <a:p>
            <a:pPr algn="ctr"/>
            <a:r>
              <a:rPr lang="en-US" sz="1800" b="1"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Estimated cancer incidence, all cancers, both sexes</a:t>
            </a:r>
            <a:br>
              <a:rPr lang="en-US" sz="1800" b="1"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br>
            <a:endParaRPr lang="en-US" b="1" dirty="0">
              <a:solidFill>
                <a:srgbClr val="FFC000"/>
              </a:solidFill>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2B242BE9-62AE-4B55-B35F-FD5D71769D37}"/>
              </a:ext>
            </a:extLst>
          </p:cNvPr>
          <p:cNvGraphicFramePr>
            <a:graphicFrameLocks noGrp="1"/>
          </p:cNvGraphicFramePr>
          <p:nvPr>
            <p:extLst>
              <p:ext uri="{D42A27DB-BD31-4B8C-83A1-F6EECF244321}">
                <p14:modId xmlns:p14="http://schemas.microsoft.com/office/powerpoint/2010/main" val="2058749988"/>
              </p:ext>
            </p:extLst>
          </p:nvPr>
        </p:nvGraphicFramePr>
        <p:xfrm>
          <a:off x="2150533" y="1036691"/>
          <a:ext cx="6798733" cy="1128715"/>
        </p:xfrm>
        <a:graphic>
          <a:graphicData uri="http://schemas.openxmlformats.org/drawingml/2006/table">
            <a:tbl>
              <a:tblPr firstRow="1" firstCol="1" bandRow="1">
                <a:tableStyleId>{5C22544A-7EE6-4342-B048-85BDC9FD1C3A}</a:tableStyleId>
              </a:tblPr>
              <a:tblGrid>
                <a:gridCol w="2300111">
                  <a:extLst>
                    <a:ext uri="{9D8B030D-6E8A-4147-A177-3AD203B41FA5}">
                      <a16:colId xmlns:a16="http://schemas.microsoft.com/office/drawing/2014/main" val="801031314"/>
                    </a:ext>
                  </a:extLst>
                </a:gridCol>
                <a:gridCol w="2249311">
                  <a:extLst>
                    <a:ext uri="{9D8B030D-6E8A-4147-A177-3AD203B41FA5}">
                      <a16:colId xmlns:a16="http://schemas.microsoft.com/office/drawing/2014/main" val="3714608936"/>
                    </a:ext>
                  </a:extLst>
                </a:gridCol>
                <a:gridCol w="2249311">
                  <a:extLst>
                    <a:ext uri="{9D8B030D-6E8A-4147-A177-3AD203B41FA5}">
                      <a16:colId xmlns:a16="http://schemas.microsoft.com/office/drawing/2014/main" val="5940852"/>
                    </a:ext>
                  </a:extLst>
                </a:gridCol>
              </a:tblGrid>
              <a:tr h="200025">
                <a:tc>
                  <a:txBody>
                    <a:bodyPr/>
                    <a:lstStyle/>
                    <a:p>
                      <a:pPr marL="0" marR="0">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Population</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350" b="1" spc="-10" dirty="0">
                          <a:effectLst/>
                          <a:latin typeface="Times New Roman" panose="02020603050405020304" pitchFamily="18" charset="0"/>
                          <a:cs typeface="Times New Roman" panose="02020603050405020304" pitchFamily="18" charset="0"/>
                        </a:rPr>
                        <a:t>Number</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350" b="1" spc="-10">
                          <a:effectLst/>
                          <a:latin typeface="Times New Roman" panose="02020603050405020304" pitchFamily="18" charset="0"/>
                          <a:cs typeface="Times New Roman" panose="02020603050405020304" pitchFamily="18" charset="0"/>
                        </a:rPr>
                        <a:t>ASR/100,000</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4328645"/>
                  </a:ext>
                </a:extLst>
              </a:tr>
              <a:tr h="200025">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Very high HDI</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350" b="1" spc="-10" dirty="0">
                          <a:effectLst/>
                          <a:latin typeface="Times New Roman" panose="02020603050405020304" pitchFamily="18" charset="0"/>
                          <a:cs typeface="Times New Roman" panose="02020603050405020304" pitchFamily="18" charset="0"/>
                        </a:rPr>
                        <a:t>8,934,818</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350" b="1" spc="-10">
                          <a:effectLst/>
                          <a:latin typeface="Times New Roman" panose="02020603050405020304" pitchFamily="18" charset="0"/>
                          <a:cs typeface="Times New Roman" panose="02020603050405020304" pitchFamily="18" charset="0"/>
                        </a:rPr>
                        <a:t>295.3</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37001582"/>
                  </a:ext>
                </a:extLst>
              </a:tr>
              <a:tr h="200025">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High HDI</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350" b="1" spc="-10" dirty="0">
                          <a:effectLst/>
                          <a:latin typeface="Times New Roman" panose="02020603050405020304" pitchFamily="18" charset="0"/>
                          <a:cs typeface="Times New Roman" panose="02020603050405020304" pitchFamily="18" charset="0"/>
                        </a:rPr>
                        <a:t>7,371,321</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350" b="1" spc="-10">
                          <a:effectLst/>
                          <a:latin typeface="Times New Roman" panose="02020603050405020304" pitchFamily="18" charset="0"/>
                          <a:cs typeface="Times New Roman" panose="02020603050405020304" pitchFamily="18" charset="0"/>
                        </a:rPr>
                        <a:t>190.5</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87663468"/>
                  </a:ext>
                </a:extLst>
              </a:tr>
              <a:tr h="200025">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Medium HDI</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350" b="1" spc="-10" dirty="0">
                          <a:effectLst/>
                          <a:latin typeface="Times New Roman" panose="02020603050405020304" pitchFamily="18" charset="0"/>
                          <a:cs typeface="Times New Roman" panose="02020603050405020304" pitchFamily="18" charset="0"/>
                        </a:rPr>
                        <a:t>2,326,749</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350" b="1" spc="-10">
                          <a:effectLst/>
                          <a:latin typeface="Times New Roman" panose="02020603050405020304" pitchFamily="18" charset="0"/>
                          <a:cs typeface="Times New Roman" panose="02020603050405020304" pitchFamily="18" charset="0"/>
                        </a:rPr>
                        <a:t>108.5</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60365201"/>
                  </a:ext>
                </a:extLst>
              </a:tr>
              <a:tr h="0">
                <a:tc>
                  <a:txBody>
                    <a:bodyPr/>
                    <a:lstStyle/>
                    <a:p>
                      <a:pPr marL="0" marR="0">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Low HDI</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350" b="1" spc="-10" dirty="0">
                          <a:effectLst/>
                          <a:latin typeface="Times New Roman" panose="02020603050405020304" pitchFamily="18" charset="0"/>
                          <a:cs typeface="Times New Roman" panose="02020603050405020304" pitchFamily="18" charset="0"/>
                        </a:rPr>
                        <a:t>650,423</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350" b="1" spc="-10" dirty="0">
                          <a:effectLst/>
                          <a:latin typeface="Times New Roman" panose="02020603050405020304" pitchFamily="18" charset="0"/>
                          <a:cs typeface="Times New Roman" panose="02020603050405020304" pitchFamily="18" charset="0"/>
                        </a:rPr>
                        <a:t>115.7</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65926621"/>
                  </a:ext>
                </a:extLst>
              </a:tr>
            </a:tbl>
          </a:graphicData>
        </a:graphic>
      </p:graphicFrame>
      <p:sp>
        <p:nvSpPr>
          <p:cNvPr id="6" name="TextBox 5">
            <a:extLst>
              <a:ext uri="{FF2B5EF4-FFF2-40B4-BE49-F238E27FC236}">
                <a16:creationId xmlns:a16="http://schemas.microsoft.com/office/drawing/2014/main" id="{7BFAEBDB-D5B8-43B2-BC94-21F91097FCA5}"/>
              </a:ext>
            </a:extLst>
          </p:cNvPr>
          <p:cNvSpPr txBox="1"/>
          <p:nvPr/>
        </p:nvSpPr>
        <p:spPr>
          <a:xfrm>
            <a:off x="2954867" y="3068296"/>
            <a:ext cx="6096000" cy="392159"/>
          </a:xfrm>
          <a:prstGeom prst="rect">
            <a:avLst/>
          </a:prstGeom>
          <a:noFill/>
        </p:spPr>
        <p:txBody>
          <a:bodyPr wrap="square">
            <a:spAutoFit/>
          </a:bodyPr>
          <a:lstStyle/>
          <a:p>
            <a:pPr marL="0" marR="0">
              <a:lnSpc>
                <a:spcPct val="115000"/>
              </a:lnSpc>
              <a:spcBef>
                <a:spcPts val="0"/>
              </a:spcBef>
              <a:spcAft>
                <a:spcPts val="1000"/>
              </a:spcAft>
            </a:pPr>
            <a:r>
              <a:rPr lang="en-US" sz="1800" b="1" spc="-50" dirty="0">
                <a:solidFill>
                  <a:srgbClr val="FFC000"/>
                </a:solidFill>
                <a:effectLst/>
                <a:latin typeface="Times New Roman" panose="02020603050405020304" pitchFamily="18" charset="0"/>
                <a:ea typeface="Times New Roman" panose="02020603050405020304" pitchFamily="18" charset="0"/>
                <a:cs typeface="Times New Roman" panose="02020603050405020304" pitchFamily="18" charset="0"/>
              </a:rPr>
              <a:t>Estimated cancer mortality, all cancers, both sexes</a:t>
            </a:r>
            <a:endParaRPr lang="en-US" sz="1200" b="1"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7" name="Table 6">
            <a:extLst>
              <a:ext uri="{FF2B5EF4-FFF2-40B4-BE49-F238E27FC236}">
                <a16:creationId xmlns:a16="http://schemas.microsoft.com/office/drawing/2014/main" id="{47AE7B60-80D0-4787-9703-ACAFBA4F02A9}"/>
              </a:ext>
            </a:extLst>
          </p:cNvPr>
          <p:cNvGraphicFramePr>
            <a:graphicFrameLocks noGrp="1"/>
          </p:cNvGraphicFramePr>
          <p:nvPr>
            <p:extLst>
              <p:ext uri="{D42A27DB-BD31-4B8C-83A1-F6EECF244321}">
                <p14:modId xmlns:p14="http://schemas.microsoft.com/office/powerpoint/2010/main" val="3095679841"/>
              </p:ext>
            </p:extLst>
          </p:nvPr>
        </p:nvGraphicFramePr>
        <p:xfrm>
          <a:off x="2150534" y="3593624"/>
          <a:ext cx="7052733" cy="1128715"/>
        </p:xfrm>
        <a:graphic>
          <a:graphicData uri="http://schemas.openxmlformats.org/drawingml/2006/table">
            <a:tbl>
              <a:tblPr firstRow="1" firstCol="1" bandRow="1">
                <a:tableStyleId>{5C22544A-7EE6-4342-B048-85BDC9FD1C3A}</a:tableStyleId>
              </a:tblPr>
              <a:tblGrid>
                <a:gridCol w="2350911">
                  <a:extLst>
                    <a:ext uri="{9D8B030D-6E8A-4147-A177-3AD203B41FA5}">
                      <a16:colId xmlns:a16="http://schemas.microsoft.com/office/drawing/2014/main" val="3600125477"/>
                    </a:ext>
                  </a:extLst>
                </a:gridCol>
                <a:gridCol w="2350911">
                  <a:extLst>
                    <a:ext uri="{9D8B030D-6E8A-4147-A177-3AD203B41FA5}">
                      <a16:colId xmlns:a16="http://schemas.microsoft.com/office/drawing/2014/main" val="2467695838"/>
                    </a:ext>
                  </a:extLst>
                </a:gridCol>
                <a:gridCol w="2350911">
                  <a:extLst>
                    <a:ext uri="{9D8B030D-6E8A-4147-A177-3AD203B41FA5}">
                      <a16:colId xmlns:a16="http://schemas.microsoft.com/office/drawing/2014/main" val="2976118693"/>
                    </a:ext>
                  </a:extLst>
                </a:gridCol>
              </a:tblGrid>
              <a:tr h="165534">
                <a:tc>
                  <a:txBody>
                    <a:bodyPr/>
                    <a:lstStyle/>
                    <a:p>
                      <a:pPr marL="0" marR="0">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Population</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b="1" spc="-10" dirty="0">
                          <a:effectLst/>
                          <a:latin typeface="Times New Roman" panose="02020603050405020304" pitchFamily="18" charset="0"/>
                          <a:cs typeface="Times New Roman" panose="02020603050405020304" pitchFamily="18" charset="0"/>
                        </a:rPr>
                        <a:t>Number</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b="1" spc="-10" dirty="0">
                          <a:effectLst/>
                          <a:latin typeface="Times New Roman" panose="02020603050405020304" pitchFamily="18" charset="0"/>
                          <a:cs typeface="Times New Roman" panose="02020603050405020304" pitchFamily="18" charset="0"/>
                        </a:rPr>
                        <a:t>ASR/100,000</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75150043"/>
                  </a:ext>
                </a:extLst>
              </a:tr>
              <a:tr h="165534">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Very high HDI</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1" spc="-10" dirty="0">
                          <a:effectLst/>
                          <a:latin typeface="Times New Roman" panose="02020603050405020304" pitchFamily="18" charset="0"/>
                          <a:cs typeface="Times New Roman" panose="02020603050405020304" pitchFamily="18" charset="0"/>
                        </a:rPr>
                        <a:t>3,478,767</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1" spc="-10" dirty="0">
                          <a:effectLst/>
                          <a:latin typeface="Times New Roman" panose="02020603050405020304" pitchFamily="18" charset="0"/>
                          <a:cs typeface="Times New Roman" panose="02020603050405020304" pitchFamily="18" charset="0"/>
                        </a:rPr>
                        <a:t>98.7</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63991538"/>
                  </a:ext>
                </a:extLst>
              </a:tr>
              <a:tr h="165534">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High HDI</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1" spc="-10" dirty="0">
                          <a:effectLst/>
                          <a:latin typeface="Times New Roman" panose="02020603050405020304" pitchFamily="18" charset="0"/>
                          <a:cs typeface="Times New Roman" panose="02020603050405020304" pitchFamily="18" charset="0"/>
                        </a:rPr>
                        <a:t>4,521,833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1" spc="-10" dirty="0">
                          <a:effectLst/>
                          <a:latin typeface="Times New Roman" panose="02020603050405020304" pitchFamily="18" charset="0"/>
                          <a:cs typeface="Times New Roman" panose="02020603050405020304" pitchFamily="18" charset="0"/>
                        </a:rPr>
                        <a:t>113.7</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70838579"/>
                  </a:ext>
                </a:extLst>
              </a:tr>
              <a:tr h="165534">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Medium HDI</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1" spc="-10">
                          <a:effectLst/>
                          <a:latin typeface="Times New Roman" panose="02020603050405020304" pitchFamily="18" charset="0"/>
                          <a:cs typeface="Times New Roman" panose="02020603050405020304" pitchFamily="18" charset="0"/>
                        </a:rPr>
                        <a:t>1,513,219</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1" spc="-10" dirty="0">
                          <a:effectLst/>
                          <a:latin typeface="Times New Roman" panose="02020603050405020304" pitchFamily="18" charset="0"/>
                          <a:cs typeface="Times New Roman" panose="02020603050405020304" pitchFamily="18" charset="0"/>
                        </a:rPr>
                        <a:t>71.5</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50441082"/>
                  </a:ext>
                </a:extLst>
              </a:tr>
              <a:tr h="165534">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Low HDI</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1" spc="-10">
                          <a:effectLst/>
                          <a:latin typeface="Times New Roman" panose="02020603050405020304" pitchFamily="18" charset="0"/>
                          <a:cs typeface="Times New Roman" panose="02020603050405020304" pitchFamily="18" charset="0"/>
                        </a:rPr>
                        <a:t>439,852</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1" spc="-10" dirty="0">
                          <a:effectLst/>
                          <a:latin typeface="Times New Roman" panose="02020603050405020304" pitchFamily="18" charset="0"/>
                          <a:cs typeface="Times New Roman" panose="02020603050405020304" pitchFamily="18" charset="0"/>
                        </a:rPr>
                        <a:t>82.7</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44888513"/>
                  </a:ext>
                </a:extLst>
              </a:tr>
            </a:tbl>
          </a:graphicData>
        </a:graphic>
      </p:graphicFrame>
    </p:spTree>
    <p:extLst>
      <p:ext uri="{BB962C8B-B14F-4D97-AF65-F5344CB8AC3E}">
        <p14:creationId xmlns:p14="http://schemas.microsoft.com/office/powerpoint/2010/main" val="20632079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AC2B9-C4F5-4831-84FE-D40D583AFA82}"/>
              </a:ext>
            </a:extLst>
          </p:cNvPr>
          <p:cNvSpPr>
            <a:spLocks noGrp="1"/>
          </p:cNvSpPr>
          <p:nvPr>
            <p:ph type="title"/>
          </p:nvPr>
        </p:nvSpPr>
        <p:spPr/>
        <p:txBody>
          <a:bodyPr/>
          <a:lstStyle/>
          <a:p>
            <a:pPr algn="ctr"/>
            <a:r>
              <a:rPr lang="en-US" sz="2000" b="1"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Global cancer data by country</a:t>
            </a:r>
            <a:br>
              <a:rPr lang="en-US" sz="44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6FD3AD7C-3177-4B3C-A470-4BEB2933522F}"/>
              </a:ext>
            </a:extLst>
          </p:cNvPr>
          <p:cNvSpPr>
            <a:spLocks noGrp="1"/>
          </p:cNvSpPr>
          <p:nvPr>
            <p:ph idx="1"/>
          </p:nvPr>
        </p:nvSpPr>
        <p:spPr>
          <a:xfrm>
            <a:off x="1103312" y="1447800"/>
            <a:ext cx="9404723" cy="4800599"/>
          </a:xfrm>
        </p:spPr>
        <p:txBody>
          <a:bodyPr>
            <a:normAutofit/>
          </a:bodyPr>
          <a:lstStyle/>
          <a:p>
            <a:pPr marL="0" marR="0">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Globally, 18,094,716 million cases of cancer were diagnosed in 2020. </a:t>
            </a:r>
            <a:endParaRPr lang="sr-Latn-R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age-</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standardised</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rate for all cancers (excluding non-melanoma skin cancer) for men and women combined was 190 per 100,000 in 2020. </a:t>
            </a:r>
            <a:endParaRPr lang="sr-Latn-R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rate was higher for men (206.9 per 100,000) than women (178.1 per 100,000).</a:t>
            </a:r>
          </a:p>
          <a:p>
            <a:pPr marL="0" marR="0" indent="0">
              <a:lnSpc>
                <a:spcPct val="115000"/>
              </a:lnSpc>
              <a:spcBef>
                <a:spcPts val="0"/>
              </a:spcBef>
              <a:spcAft>
                <a:spcPts val="1000"/>
              </a:spcAft>
              <a:buNone/>
            </a:pPr>
            <a:r>
              <a:rPr lang="en-US" sz="1800"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Global cancer incidence: both sexes</a:t>
            </a:r>
          </a:p>
          <a:p>
            <a:pPr marL="0" marR="0">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highest cancer rate for men and women combined was in Denmark at 334.9 people per 100,000.</a:t>
            </a:r>
          </a:p>
          <a:p>
            <a:pPr marL="0" marR="0">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age-</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standardised</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rate was at least 300 per 100,000 for 10 countries: Denmark, Ireland, Belgium, Hungary, France, The Netherlands, Australia, Norway, France (New Caledonia) and Slovenia.</a:t>
            </a:r>
          </a:p>
          <a:p>
            <a:endParaRPr lang="en-US" dirty="0"/>
          </a:p>
        </p:txBody>
      </p:sp>
    </p:spTree>
    <p:extLst>
      <p:ext uri="{BB962C8B-B14F-4D97-AF65-F5344CB8AC3E}">
        <p14:creationId xmlns:p14="http://schemas.microsoft.com/office/powerpoint/2010/main" val="40204027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49D4CF3-9D68-4C7A-B400-CB8F81865340}"/>
              </a:ext>
            </a:extLst>
          </p:cNvPr>
          <p:cNvSpPr>
            <a:spLocks noGrp="1"/>
          </p:cNvSpPr>
          <p:nvPr>
            <p:ph idx="1"/>
          </p:nvPr>
        </p:nvSpPr>
        <p:spPr>
          <a:xfrm>
            <a:off x="1111778" y="1392518"/>
            <a:ext cx="8946541" cy="4195481"/>
          </a:xfrm>
        </p:spPr>
        <p:txBody>
          <a:bodyPr/>
          <a:lstStyle/>
          <a:p>
            <a:r>
              <a:rPr lang="en-US" sz="2000" dirty="0">
                <a:effectLst/>
                <a:latin typeface="Times New Roman" panose="02020603050405020304" pitchFamily="18" charset="0"/>
                <a:ea typeface="Calibri" panose="020F0502020204030204" pitchFamily="34" charset="0"/>
                <a:cs typeface="Times New Roman" panose="02020603050405020304" pitchFamily="18" charset="0"/>
              </a:rPr>
              <a:t>Which European country has the highest rate of cancer?</a:t>
            </a:r>
          </a:p>
          <a:p>
            <a:r>
              <a:rPr lang="en-US" sz="2000" dirty="0">
                <a:effectLst/>
                <a:latin typeface="Times New Roman" panose="02020603050405020304" pitchFamily="18" charset="0"/>
                <a:ea typeface="Calibri" panose="020F0502020204030204" pitchFamily="34" charset="0"/>
                <a:cs typeface="Times New Roman" panose="02020603050405020304" pitchFamily="18" charset="0"/>
              </a:rPr>
              <a:t>Rich nations such as Sweden, Switzerland, Germany, and Italy have the highest prevalence of cancer in Europe, whereas Poland, Estonia, Slovakia, and Slovenia have the lowest. England had the 10th highest rates out of 17 countries listed, and Scotland came in eighth place.</a:t>
            </a:r>
            <a:endParaRPr lang="en-US" dirty="0"/>
          </a:p>
        </p:txBody>
      </p:sp>
    </p:spTree>
    <p:extLst>
      <p:ext uri="{BB962C8B-B14F-4D97-AF65-F5344CB8AC3E}">
        <p14:creationId xmlns:p14="http://schemas.microsoft.com/office/powerpoint/2010/main" val="10737360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AED531A-D3FC-4057-9A1B-2F58173CEE35}"/>
              </a:ext>
            </a:extLst>
          </p:cNvPr>
          <p:cNvGraphicFramePr>
            <a:graphicFrameLocks noGrp="1"/>
          </p:cNvGraphicFramePr>
          <p:nvPr>
            <p:extLst>
              <p:ext uri="{D42A27DB-BD31-4B8C-83A1-F6EECF244321}">
                <p14:modId xmlns:p14="http://schemas.microsoft.com/office/powerpoint/2010/main" val="4144220385"/>
              </p:ext>
            </p:extLst>
          </p:nvPr>
        </p:nvGraphicFramePr>
        <p:xfrm>
          <a:off x="1998133" y="296333"/>
          <a:ext cx="6849534" cy="6273809"/>
        </p:xfrm>
        <a:graphic>
          <a:graphicData uri="http://schemas.openxmlformats.org/drawingml/2006/table">
            <a:tbl>
              <a:tblPr firstRow="1" firstCol="1" bandRow="1">
                <a:tableStyleId>{5C22544A-7EE6-4342-B048-85BDC9FD1C3A}</a:tableStyleId>
              </a:tblPr>
              <a:tblGrid>
                <a:gridCol w="2843846">
                  <a:extLst>
                    <a:ext uri="{9D8B030D-6E8A-4147-A177-3AD203B41FA5}">
                      <a16:colId xmlns:a16="http://schemas.microsoft.com/office/drawing/2014/main" val="1199454246"/>
                    </a:ext>
                  </a:extLst>
                </a:gridCol>
                <a:gridCol w="1876830">
                  <a:extLst>
                    <a:ext uri="{9D8B030D-6E8A-4147-A177-3AD203B41FA5}">
                      <a16:colId xmlns:a16="http://schemas.microsoft.com/office/drawing/2014/main" val="3725646649"/>
                    </a:ext>
                  </a:extLst>
                </a:gridCol>
                <a:gridCol w="2128858">
                  <a:extLst>
                    <a:ext uri="{9D8B030D-6E8A-4147-A177-3AD203B41FA5}">
                      <a16:colId xmlns:a16="http://schemas.microsoft.com/office/drawing/2014/main" val="1251793188"/>
                    </a:ext>
                  </a:extLst>
                </a:gridCol>
              </a:tblGrid>
              <a:tr h="391385">
                <a:tc>
                  <a:txBody>
                    <a:bodyPr/>
                    <a:lstStyle/>
                    <a:p>
                      <a:pPr marL="0" marR="0">
                        <a:lnSpc>
                          <a:spcPct val="115000"/>
                        </a:lnSpc>
                        <a:spcBef>
                          <a:spcPts val="0"/>
                        </a:spcBef>
                        <a:spcAft>
                          <a:spcPts val="1000"/>
                        </a:spcAft>
                      </a:pPr>
                      <a:r>
                        <a:rPr lang="en-US" sz="1000" dirty="0">
                          <a:effectLst/>
                          <a:latin typeface="Times New Roman" panose="02020603050405020304" pitchFamily="18" charset="0"/>
                          <a:cs typeface="Times New Roman" panose="02020603050405020304" pitchFamily="18" charset="0"/>
                        </a:rPr>
                        <a:t>Both sexes</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Number</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ASR/100,000</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3094253544"/>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World</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18,094,716</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190.0</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113147077"/>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Denmark</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39,996</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334.9</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908018423"/>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Ireland</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27,067</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326.6</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2023626307"/>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Belgium</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74,162</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322.8</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1004281309"/>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Hungary</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62,399</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321.6</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2041148537"/>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France</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422,828</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320.1</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1554507202"/>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The Netherlands</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114,601</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315.1</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241558942"/>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Australia</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141,182</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312.3</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2726434578"/>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Norway</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32,655</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312.3</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1782203443"/>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France, New Caledonia</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1,147</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306.4</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858256257"/>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Slovenia</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13,572</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300.2</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795110134"/>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US</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1,756,921</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297.3</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228357368"/>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UK</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409,228</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296.1</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75359118"/>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Latvia</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12,051</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296.1</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3261318520"/>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New Zealand</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25,663</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295.3</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2004655698"/>
                  </a:ext>
                </a:extLst>
              </a:tr>
              <a:tr h="245101">
                <a:tc>
                  <a:txBody>
                    <a:bodyPr/>
                    <a:lstStyle/>
                    <a:p>
                      <a:pPr marL="0" marR="0">
                        <a:lnSpc>
                          <a:spcPct val="115000"/>
                        </a:lnSpc>
                        <a:spcBef>
                          <a:spcPts val="0"/>
                        </a:spcBef>
                        <a:spcAft>
                          <a:spcPts val="1000"/>
                        </a:spcAft>
                      </a:pPr>
                      <a:r>
                        <a:rPr lang="en-US" sz="1000">
                          <a:effectLst/>
                          <a:highlight>
                            <a:srgbClr val="FF00FF"/>
                          </a:highlight>
                          <a:latin typeface="Times New Roman" panose="02020603050405020304" pitchFamily="18" charset="0"/>
                          <a:cs typeface="Times New Roman" panose="02020603050405020304" pitchFamily="18" charset="0"/>
                        </a:rPr>
                        <a:t>Serbia</a:t>
                      </a:r>
                      <a:endParaRPr lang="en-US" sz="1000">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highlight>
                            <a:srgbClr val="FF00FF"/>
                          </a:highlight>
                          <a:latin typeface="Times New Roman" panose="02020603050405020304" pitchFamily="18" charset="0"/>
                          <a:cs typeface="Times New Roman" panose="02020603050405020304" pitchFamily="18" charset="0"/>
                        </a:rPr>
                        <a:t>47,342</a:t>
                      </a:r>
                      <a:endParaRPr lang="en-US" sz="1000" b="1">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dirty="0">
                          <a:effectLst/>
                          <a:highlight>
                            <a:srgbClr val="FF00FF"/>
                          </a:highlight>
                          <a:latin typeface="Times New Roman" panose="02020603050405020304" pitchFamily="18" charset="0"/>
                          <a:cs typeface="Times New Roman" panose="02020603050405020304" pitchFamily="18" charset="0"/>
                        </a:rPr>
                        <a:t>291.6</a:t>
                      </a:r>
                      <a:endParaRPr lang="en-US" sz="1000" b="1" dirty="0">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2986196795"/>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Slovakia</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29,480</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290.4</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2192382953"/>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Lithuania</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16,561</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287.5</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1230646679"/>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Canada</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212,719</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287.4</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1762930041"/>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Croatia</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25,001</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284.1</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951835485"/>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Japan</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1,017,282</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282.9</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3732339144"/>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Germany</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538,140</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281.9</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14665903"/>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Czechia</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63,365</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281.2</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238110543"/>
                  </a:ext>
                </a:extLst>
              </a:tr>
              <a:tr h="245101">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Italy</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382,670</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278.3</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val="665994203"/>
                  </a:ext>
                </a:extLst>
              </a:tr>
            </a:tbl>
          </a:graphicData>
        </a:graphic>
      </p:graphicFrame>
    </p:spTree>
    <p:extLst>
      <p:ext uri="{BB962C8B-B14F-4D97-AF65-F5344CB8AC3E}">
        <p14:creationId xmlns:p14="http://schemas.microsoft.com/office/powerpoint/2010/main" val="29225737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9434F-8CBC-4455-9CCB-88FC84698835}"/>
              </a:ext>
            </a:extLst>
          </p:cNvPr>
          <p:cNvSpPr>
            <a:spLocks noGrp="1"/>
          </p:cNvSpPr>
          <p:nvPr>
            <p:ph type="title"/>
          </p:nvPr>
        </p:nvSpPr>
        <p:spPr>
          <a:xfrm>
            <a:off x="671511" y="171891"/>
            <a:ext cx="9404723" cy="1400530"/>
          </a:xfrm>
        </p:spPr>
        <p:txBody>
          <a:bodyPr/>
          <a:lstStyle/>
          <a:p>
            <a:pPr algn="ctr"/>
            <a:r>
              <a:rPr lang="en-US" sz="2400" b="1" spc="-50" dirty="0">
                <a:solidFill>
                  <a:srgbClr val="EE9327"/>
                </a:solidFill>
                <a:effectLst/>
                <a:latin typeface="Times New Roman" panose="02020603050405020304" pitchFamily="18" charset="0"/>
                <a:ea typeface="Times New Roman" panose="02020603050405020304" pitchFamily="18" charset="0"/>
                <a:cs typeface="Times New Roman" panose="02020603050405020304" pitchFamily="18" charset="0"/>
              </a:rPr>
              <a:t>Cancer incidence in men</a:t>
            </a:r>
            <a:br>
              <a:rPr lang="en-US" sz="44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C294EA01-23B4-4A8F-8ED8-8EEABD93B0D4}"/>
              </a:ext>
            </a:extLst>
          </p:cNvPr>
          <p:cNvSpPr>
            <a:spLocks noGrp="1"/>
          </p:cNvSpPr>
          <p:nvPr>
            <p:ph idx="1"/>
          </p:nvPr>
        </p:nvSpPr>
        <p:spPr>
          <a:xfrm>
            <a:off x="1221845" y="711200"/>
            <a:ext cx="8946541" cy="4902199"/>
          </a:xfrm>
        </p:spPr>
        <p:txBody>
          <a:bodyPr/>
          <a:lstStyle/>
          <a:p>
            <a:r>
              <a:rPr lang="en-US" sz="1800" spc="-10" dirty="0">
                <a:effectLst/>
                <a:latin typeface="Times New Roman" panose="02020603050405020304" pitchFamily="18" charset="0"/>
                <a:ea typeface="Times New Roman" panose="02020603050405020304" pitchFamily="18" charset="0"/>
                <a:cs typeface="Times New Roman" panose="02020603050405020304" pitchFamily="18" charset="0"/>
              </a:rPr>
              <a:t>The highest cancer rate was found in Hungary at 371 men per 100,000.</a:t>
            </a:r>
            <a:endParaRPr lang="sr-Latn-RS" sz="1800" spc="-10" dirty="0">
              <a:latin typeface="Times New Roman" panose="02020603050405020304" pitchFamily="18" charset="0"/>
              <a:ea typeface="Times New Roman" panose="02020603050405020304" pitchFamily="18" charset="0"/>
              <a:cs typeface="Times New Roman" panose="02020603050405020304" pitchFamily="18" charset="0"/>
            </a:endParaRPr>
          </a:p>
          <a:p>
            <a:r>
              <a:rPr lang="en-US" sz="1800" spc="-10" dirty="0">
                <a:effectLst/>
                <a:latin typeface="Times New Roman" panose="02020603050405020304" pitchFamily="18" charset="0"/>
                <a:ea typeface="Times New Roman" panose="02020603050405020304" pitchFamily="18" charset="0"/>
                <a:cs typeface="Times New Roman" panose="02020603050405020304" pitchFamily="18" charset="0"/>
              </a:rPr>
              <a:t>The age-</a:t>
            </a:r>
            <a:r>
              <a:rPr lang="en-US" sz="1800" spc="-10" dirty="0" err="1">
                <a:effectLst/>
                <a:latin typeface="Times New Roman" panose="02020603050405020304" pitchFamily="18" charset="0"/>
                <a:ea typeface="Times New Roman" panose="02020603050405020304" pitchFamily="18" charset="0"/>
                <a:cs typeface="Times New Roman" panose="02020603050405020304" pitchFamily="18" charset="0"/>
              </a:rPr>
              <a:t>standardised</a:t>
            </a:r>
            <a:r>
              <a:rPr lang="en-US" sz="1800" spc="-10" dirty="0">
                <a:effectLst/>
                <a:latin typeface="Times New Roman" panose="02020603050405020304" pitchFamily="18" charset="0"/>
                <a:ea typeface="Times New Roman" panose="02020603050405020304" pitchFamily="18" charset="0"/>
                <a:cs typeface="Times New Roman" panose="02020603050405020304" pitchFamily="18" charset="0"/>
              </a:rPr>
              <a:t> rate was at least 350 per 100,000 in 8 countries: Hungary, Latvia, France, Lithuania, Slovakia, Slovenia, Estonia and Ireland.</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graphicFrame>
        <p:nvGraphicFramePr>
          <p:cNvPr id="5" name="Table 4">
            <a:extLst>
              <a:ext uri="{FF2B5EF4-FFF2-40B4-BE49-F238E27FC236}">
                <a16:creationId xmlns:a16="http://schemas.microsoft.com/office/drawing/2014/main" id="{858700B6-16E2-47C0-B18B-E904CF3B0FC4}"/>
              </a:ext>
            </a:extLst>
          </p:cNvPr>
          <p:cNvGraphicFramePr>
            <a:graphicFrameLocks noGrp="1"/>
          </p:cNvGraphicFramePr>
          <p:nvPr>
            <p:extLst>
              <p:ext uri="{D42A27DB-BD31-4B8C-83A1-F6EECF244321}">
                <p14:modId xmlns:p14="http://schemas.microsoft.com/office/powerpoint/2010/main" val="247798821"/>
              </p:ext>
            </p:extLst>
          </p:nvPr>
        </p:nvGraphicFramePr>
        <p:xfrm>
          <a:off x="1862667" y="1837267"/>
          <a:ext cx="6582483" cy="4707475"/>
        </p:xfrm>
        <a:graphic>
          <a:graphicData uri="http://schemas.openxmlformats.org/drawingml/2006/table">
            <a:tbl>
              <a:tblPr firstRow="1" firstCol="1" bandRow="1">
                <a:tableStyleId>{5C22544A-7EE6-4342-B048-85BDC9FD1C3A}</a:tableStyleId>
              </a:tblPr>
              <a:tblGrid>
                <a:gridCol w="2739232">
                  <a:extLst>
                    <a:ext uri="{9D8B030D-6E8A-4147-A177-3AD203B41FA5}">
                      <a16:colId xmlns:a16="http://schemas.microsoft.com/office/drawing/2014/main" val="1671914235"/>
                    </a:ext>
                  </a:extLst>
                </a:gridCol>
                <a:gridCol w="1997846">
                  <a:extLst>
                    <a:ext uri="{9D8B030D-6E8A-4147-A177-3AD203B41FA5}">
                      <a16:colId xmlns:a16="http://schemas.microsoft.com/office/drawing/2014/main" val="1575328406"/>
                    </a:ext>
                  </a:extLst>
                </a:gridCol>
                <a:gridCol w="1845405">
                  <a:extLst>
                    <a:ext uri="{9D8B030D-6E8A-4147-A177-3AD203B41FA5}">
                      <a16:colId xmlns:a16="http://schemas.microsoft.com/office/drawing/2014/main" val="2427454458"/>
                    </a:ext>
                  </a:extLst>
                </a:gridCol>
              </a:tblGrid>
              <a:tr h="371038">
                <a:tc>
                  <a:txBody>
                    <a:bodyPr/>
                    <a:lstStyle/>
                    <a:p>
                      <a:pPr marL="0" marR="0">
                        <a:lnSpc>
                          <a:spcPct val="115000"/>
                        </a:lnSpc>
                        <a:spcBef>
                          <a:spcPts val="0"/>
                        </a:spcBef>
                        <a:spcAft>
                          <a:spcPts val="1000"/>
                        </a:spcAft>
                      </a:pPr>
                      <a:r>
                        <a:rPr lang="en-US" sz="1000" dirty="0">
                          <a:effectLst/>
                          <a:latin typeface="Times New Roman" panose="02020603050405020304" pitchFamily="18" charset="0"/>
                          <a:cs typeface="Times New Roman" panose="02020603050405020304" pitchFamily="18" charset="0"/>
                        </a:rPr>
                        <a:t>Men</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Number</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ASR/ 100,000</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val="3094209017"/>
                  </a:ext>
                </a:extLst>
              </a:tr>
              <a:tr h="206497">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World</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9,342,957</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206.9</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val="1336882854"/>
                  </a:ext>
                </a:extLst>
              </a:tr>
              <a:tr h="206497">
                <a:tc>
                  <a:txBody>
                    <a:bodyPr/>
                    <a:lstStyle/>
                    <a:p>
                      <a:pPr marL="0" marR="0">
                        <a:lnSpc>
                          <a:spcPct val="115000"/>
                        </a:lnSpc>
                        <a:spcBef>
                          <a:spcPts val="0"/>
                        </a:spcBef>
                        <a:spcAft>
                          <a:spcPts val="1000"/>
                        </a:spcAft>
                      </a:pPr>
                      <a:r>
                        <a:rPr lang="en-US" sz="1000" dirty="0">
                          <a:effectLst/>
                          <a:latin typeface="Times New Roman" panose="02020603050405020304" pitchFamily="18" charset="0"/>
                          <a:cs typeface="Times New Roman" panose="02020603050405020304" pitchFamily="18" charset="0"/>
                        </a:rPr>
                        <a:t>Hungary</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31,496</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371.0</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val="1490643822"/>
                  </a:ext>
                </a:extLst>
              </a:tr>
              <a:tr h="206497">
                <a:tc>
                  <a:txBody>
                    <a:bodyPr/>
                    <a:lstStyle/>
                    <a:p>
                      <a:pPr marL="0" marR="0">
                        <a:lnSpc>
                          <a:spcPct val="115000"/>
                        </a:lnSpc>
                        <a:spcBef>
                          <a:spcPts val="0"/>
                        </a:spcBef>
                        <a:spcAft>
                          <a:spcPts val="1000"/>
                        </a:spcAft>
                      </a:pPr>
                      <a:r>
                        <a:rPr lang="en-US" sz="1000" dirty="0">
                          <a:effectLst/>
                          <a:latin typeface="Times New Roman" panose="02020603050405020304" pitchFamily="18" charset="0"/>
                          <a:cs typeface="Times New Roman" panose="02020603050405020304" pitchFamily="18" charset="0"/>
                        </a:rPr>
                        <a:t>Latvia</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6,085</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370.4</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val="192746132"/>
                  </a:ext>
                </a:extLst>
              </a:tr>
              <a:tr h="206497">
                <a:tc>
                  <a:txBody>
                    <a:bodyPr/>
                    <a:lstStyle/>
                    <a:p>
                      <a:pPr marL="0" marR="0">
                        <a:lnSpc>
                          <a:spcPct val="115000"/>
                        </a:lnSpc>
                        <a:spcBef>
                          <a:spcPts val="0"/>
                        </a:spcBef>
                        <a:spcAft>
                          <a:spcPts val="1000"/>
                        </a:spcAft>
                      </a:pPr>
                      <a:r>
                        <a:rPr lang="en-US" sz="1000" dirty="0">
                          <a:effectLst/>
                          <a:latin typeface="Times New Roman" panose="02020603050405020304" pitchFamily="18" charset="0"/>
                          <a:cs typeface="Times New Roman" panose="02020603050405020304" pitchFamily="18" charset="0"/>
                        </a:rPr>
                        <a:t>France</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233,162</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366.5</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val="2717155388"/>
                  </a:ext>
                </a:extLst>
              </a:tr>
              <a:tr h="206497">
                <a:tc>
                  <a:txBody>
                    <a:bodyPr/>
                    <a:lstStyle/>
                    <a:p>
                      <a:pPr marL="0" marR="0">
                        <a:lnSpc>
                          <a:spcPct val="115000"/>
                        </a:lnSpc>
                        <a:spcBef>
                          <a:spcPts val="0"/>
                        </a:spcBef>
                        <a:spcAft>
                          <a:spcPts val="1000"/>
                        </a:spcAft>
                      </a:pPr>
                      <a:r>
                        <a:rPr lang="en-US" sz="1000" dirty="0">
                          <a:effectLst/>
                          <a:latin typeface="Times New Roman" panose="02020603050405020304" pitchFamily="18" charset="0"/>
                          <a:cs typeface="Times New Roman" panose="02020603050405020304" pitchFamily="18" charset="0"/>
                        </a:rPr>
                        <a:t>Lithuania</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8,408</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356.4</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val="318716804"/>
                  </a:ext>
                </a:extLst>
              </a:tr>
              <a:tr h="206497">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Slovakia</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15,971</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354.7</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val="4017153838"/>
                  </a:ext>
                </a:extLst>
              </a:tr>
              <a:tr h="206497">
                <a:tc>
                  <a:txBody>
                    <a:bodyPr/>
                    <a:lstStyle/>
                    <a:p>
                      <a:pPr marL="0" marR="0">
                        <a:lnSpc>
                          <a:spcPct val="115000"/>
                        </a:lnSpc>
                        <a:spcBef>
                          <a:spcPts val="0"/>
                        </a:spcBef>
                        <a:spcAft>
                          <a:spcPts val="1000"/>
                        </a:spcAft>
                      </a:pPr>
                      <a:r>
                        <a:rPr lang="en-US" sz="1000" dirty="0">
                          <a:effectLst/>
                          <a:latin typeface="Times New Roman" panose="02020603050405020304" pitchFamily="18" charset="0"/>
                          <a:cs typeface="Times New Roman" panose="02020603050405020304" pitchFamily="18" charset="0"/>
                        </a:rPr>
                        <a:t>Slovenia</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7,698</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354.3</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val="1979920103"/>
                  </a:ext>
                </a:extLst>
              </a:tr>
              <a:tr h="206497">
                <a:tc>
                  <a:txBody>
                    <a:bodyPr/>
                    <a:lstStyle/>
                    <a:p>
                      <a:pPr marL="0" marR="0">
                        <a:lnSpc>
                          <a:spcPct val="115000"/>
                        </a:lnSpc>
                        <a:spcBef>
                          <a:spcPts val="0"/>
                        </a:spcBef>
                        <a:spcAft>
                          <a:spcPts val="1000"/>
                        </a:spcAft>
                      </a:pPr>
                      <a:r>
                        <a:rPr lang="en-US" sz="1000" dirty="0">
                          <a:effectLst/>
                          <a:latin typeface="Times New Roman" panose="02020603050405020304" pitchFamily="18" charset="0"/>
                          <a:cs typeface="Times New Roman" panose="02020603050405020304" pitchFamily="18" charset="0"/>
                        </a:rPr>
                        <a:t>Estonia</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4,074</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350.2</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val="546833493"/>
                  </a:ext>
                </a:extLst>
              </a:tr>
              <a:tr h="206497">
                <a:tc>
                  <a:txBody>
                    <a:bodyPr/>
                    <a:lstStyle/>
                    <a:p>
                      <a:pPr marL="0" marR="0">
                        <a:lnSpc>
                          <a:spcPct val="115000"/>
                        </a:lnSpc>
                        <a:spcBef>
                          <a:spcPts val="0"/>
                        </a:spcBef>
                        <a:spcAft>
                          <a:spcPts val="1000"/>
                        </a:spcAft>
                      </a:pPr>
                      <a:r>
                        <a:rPr lang="en-US" sz="1000" dirty="0">
                          <a:effectLst/>
                          <a:latin typeface="Times New Roman" panose="02020603050405020304" pitchFamily="18" charset="0"/>
                          <a:cs typeface="Times New Roman" panose="02020603050405020304" pitchFamily="18" charset="0"/>
                        </a:rPr>
                        <a:t>Ireland</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14,378</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350.1</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val="1329335954"/>
                  </a:ext>
                </a:extLst>
              </a:tr>
              <a:tr h="206497">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Denmark</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20,729</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345.9</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val="2503960401"/>
                  </a:ext>
                </a:extLst>
              </a:tr>
              <a:tr h="206497">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Belgium</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39,496</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344.7</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val="1133911169"/>
                  </a:ext>
                </a:extLst>
              </a:tr>
              <a:tr h="206497">
                <a:tc>
                  <a:txBody>
                    <a:bodyPr/>
                    <a:lstStyle/>
                    <a:p>
                      <a:pPr marL="0" marR="0">
                        <a:lnSpc>
                          <a:spcPct val="115000"/>
                        </a:lnSpc>
                        <a:spcBef>
                          <a:spcPts val="0"/>
                        </a:spcBef>
                        <a:spcAft>
                          <a:spcPts val="1000"/>
                        </a:spcAft>
                      </a:pPr>
                      <a:r>
                        <a:rPr lang="en-US" sz="1000" dirty="0">
                          <a:effectLst/>
                          <a:latin typeface="Times New Roman" panose="02020603050405020304" pitchFamily="18" charset="0"/>
                          <a:cs typeface="Times New Roman" panose="02020603050405020304" pitchFamily="18" charset="0"/>
                        </a:rPr>
                        <a:t>France, New Caledonia</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620</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344.2</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val="3099255056"/>
                  </a:ext>
                </a:extLst>
              </a:tr>
              <a:tr h="206497">
                <a:tc>
                  <a:txBody>
                    <a:bodyPr/>
                    <a:lstStyle/>
                    <a:p>
                      <a:pPr marL="0" marR="0">
                        <a:lnSpc>
                          <a:spcPct val="115000"/>
                        </a:lnSpc>
                        <a:spcBef>
                          <a:spcPts val="0"/>
                        </a:spcBef>
                        <a:spcAft>
                          <a:spcPts val="1000"/>
                        </a:spcAft>
                      </a:pPr>
                      <a:r>
                        <a:rPr lang="en-US" sz="1000">
                          <a:effectLst/>
                          <a:latin typeface="Times New Roman" panose="02020603050405020304" pitchFamily="18" charset="0"/>
                          <a:cs typeface="Times New Roman" panose="02020603050405020304" pitchFamily="18" charset="0"/>
                        </a:rPr>
                        <a:t>France, Guadeloupe</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1,288</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338.1</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val="2658152517"/>
                  </a:ext>
                </a:extLst>
              </a:tr>
              <a:tr h="206497">
                <a:tc>
                  <a:txBody>
                    <a:bodyPr/>
                    <a:lstStyle/>
                    <a:p>
                      <a:pPr marL="0" marR="0">
                        <a:lnSpc>
                          <a:spcPct val="115000"/>
                        </a:lnSpc>
                        <a:spcBef>
                          <a:spcPts val="0"/>
                        </a:spcBef>
                        <a:spcAft>
                          <a:spcPts val="1000"/>
                        </a:spcAft>
                      </a:pPr>
                      <a:r>
                        <a:rPr lang="en-US" sz="1000" dirty="0">
                          <a:effectLst/>
                          <a:latin typeface="Times New Roman" panose="02020603050405020304" pitchFamily="18" charset="0"/>
                          <a:cs typeface="Times New Roman" panose="02020603050405020304" pitchFamily="18" charset="0"/>
                        </a:rPr>
                        <a:t>Norway</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17,693</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335.9</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val="1411542417"/>
                  </a:ext>
                </a:extLst>
              </a:tr>
              <a:tr h="206497">
                <a:tc>
                  <a:txBody>
                    <a:bodyPr/>
                    <a:lstStyle/>
                    <a:p>
                      <a:pPr marL="0" marR="0">
                        <a:lnSpc>
                          <a:spcPct val="115000"/>
                        </a:lnSpc>
                        <a:spcBef>
                          <a:spcPts val="0"/>
                        </a:spcBef>
                        <a:spcAft>
                          <a:spcPts val="1000"/>
                        </a:spcAft>
                      </a:pPr>
                      <a:r>
                        <a:rPr lang="en-US" sz="1000" dirty="0">
                          <a:effectLst/>
                          <a:latin typeface="Times New Roman" panose="02020603050405020304" pitchFamily="18" charset="0"/>
                          <a:cs typeface="Times New Roman" panose="02020603050405020304" pitchFamily="18" charset="0"/>
                        </a:rPr>
                        <a:t>Croatia</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13,499</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334.8</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val="3710199127"/>
                  </a:ext>
                </a:extLst>
              </a:tr>
              <a:tr h="206497">
                <a:tc>
                  <a:txBody>
                    <a:bodyPr/>
                    <a:lstStyle/>
                    <a:p>
                      <a:pPr marL="0" marR="0">
                        <a:lnSpc>
                          <a:spcPct val="115000"/>
                        </a:lnSpc>
                        <a:spcBef>
                          <a:spcPts val="0"/>
                        </a:spcBef>
                        <a:spcAft>
                          <a:spcPts val="1000"/>
                        </a:spcAft>
                      </a:pPr>
                      <a:r>
                        <a:rPr lang="en-US" sz="1000" dirty="0">
                          <a:effectLst/>
                          <a:latin typeface="Times New Roman" panose="02020603050405020304" pitchFamily="18" charset="0"/>
                          <a:cs typeface="Times New Roman" panose="02020603050405020304" pitchFamily="18" charset="0"/>
                        </a:rPr>
                        <a:t>The Netherlands</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61,755</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332.8</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val="798442222"/>
                  </a:ext>
                </a:extLst>
              </a:tr>
              <a:tr h="206497">
                <a:tc>
                  <a:txBody>
                    <a:bodyPr/>
                    <a:lstStyle/>
                    <a:p>
                      <a:pPr marL="0" marR="0">
                        <a:lnSpc>
                          <a:spcPct val="115000"/>
                        </a:lnSpc>
                        <a:spcBef>
                          <a:spcPts val="0"/>
                        </a:spcBef>
                        <a:spcAft>
                          <a:spcPts val="1000"/>
                        </a:spcAft>
                      </a:pPr>
                      <a:r>
                        <a:rPr lang="en-US" sz="1000" dirty="0">
                          <a:effectLst/>
                          <a:latin typeface="Times New Roman" panose="02020603050405020304" pitchFamily="18" charset="0"/>
                          <a:cs typeface="Times New Roman" panose="02020603050405020304" pitchFamily="18" charset="0"/>
                        </a:rPr>
                        <a:t>Australia</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74,700</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330.6</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val="130143392"/>
                  </a:ext>
                </a:extLst>
              </a:tr>
              <a:tr h="206497">
                <a:tc>
                  <a:txBody>
                    <a:bodyPr/>
                    <a:lstStyle/>
                    <a:p>
                      <a:pPr marL="0" marR="0">
                        <a:lnSpc>
                          <a:spcPct val="115000"/>
                        </a:lnSpc>
                        <a:spcBef>
                          <a:spcPts val="0"/>
                        </a:spcBef>
                        <a:spcAft>
                          <a:spcPts val="1000"/>
                        </a:spcAft>
                      </a:pPr>
                      <a:r>
                        <a:rPr lang="en-US" sz="1000" dirty="0">
                          <a:effectLst/>
                          <a:latin typeface="Times New Roman" panose="02020603050405020304" pitchFamily="18" charset="0"/>
                          <a:cs typeface="Times New Roman" panose="02020603050405020304" pitchFamily="18" charset="0"/>
                        </a:rPr>
                        <a:t>Czechia</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34,398</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325.4</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val="2799810300"/>
                  </a:ext>
                </a:extLst>
              </a:tr>
              <a:tr h="206497">
                <a:tc>
                  <a:txBody>
                    <a:bodyPr/>
                    <a:lstStyle/>
                    <a:p>
                      <a:pPr marL="0" marR="0">
                        <a:lnSpc>
                          <a:spcPct val="115000"/>
                        </a:lnSpc>
                        <a:spcBef>
                          <a:spcPts val="0"/>
                        </a:spcBef>
                        <a:spcAft>
                          <a:spcPts val="1000"/>
                        </a:spcAft>
                      </a:pPr>
                      <a:r>
                        <a:rPr lang="en-US" sz="1000" dirty="0">
                          <a:effectLst/>
                          <a:latin typeface="Times New Roman" panose="02020603050405020304" pitchFamily="18" charset="0"/>
                          <a:cs typeface="Times New Roman" panose="02020603050405020304" pitchFamily="18" charset="0"/>
                        </a:rPr>
                        <a:t>Japan</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592,752</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325.1</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val="3142767647"/>
                  </a:ext>
                </a:extLst>
              </a:tr>
              <a:tr h="206497">
                <a:tc>
                  <a:txBody>
                    <a:bodyPr/>
                    <a:lstStyle/>
                    <a:p>
                      <a:pPr marL="0" marR="0">
                        <a:lnSpc>
                          <a:spcPct val="115000"/>
                        </a:lnSpc>
                        <a:spcBef>
                          <a:spcPts val="0"/>
                        </a:spcBef>
                        <a:spcAft>
                          <a:spcPts val="1000"/>
                        </a:spcAft>
                      </a:pPr>
                      <a:r>
                        <a:rPr lang="en-US" sz="1000" dirty="0">
                          <a:effectLst/>
                          <a:latin typeface="Times New Roman" panose="02020603050405020304" pitchFamily="18" charset="0"/>
                          <a:cs typeface="Times New Roman" panose="02020603050405020304" pitchFamily="18" charset="0"/>
                        </a:rPr>
                        <a:t>Belarus</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latin typeface="Times New Roman" panose="02020603050405020304" pitchFamily="18" charset="0"/>
                          <a:cs typeface="Times New Roman" panose="02020603050405020304" pitchFamily="18" charset="0"/>
                        </a:rPr>
                        <a:t>21,257</a:t>
                      </a:r>
                      <a:endParaRPr lang="en-US" sz="1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dirty="0">
                          <a:effectLst/>
                          <a:latin typeface="Times New Roman" panose="02020603050405020304" pitchFamily="18" charset="0"/>
                          <a:cs typeface="Times New Roman" panose="02020603050405020304" pitchFamily="18" charset="0"/>
                        </a:rPr>
                        <a:t>316.4</a:t>
                      </a:r>
                      <a:endParaRPr lang="en-US"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val="1380811007"/>
                  </a:ext>
                </a:extLst>
              </a:tr>
              <a:tr h="206497">
                <a:tc>
                  <a:txBody>
                    <a:bodyPr/>
                    <a:lstStyle/>
                    <a:p>
                      <a:pPr marL="0" marR="0">
                        <a:lnSpc>
                          <a:spcPct val="115000"/>
                        </a:lnSpc>
                        <a:spcBef>
                          <a:spcPts val="0"/>
                        </a:spcBef>
                        <a:spcAft>
                          <a:spcPts val="1000"/>
                        </a:spcAft>
                      </a:pPr>
                      <a:r>
                        <a:rPr lang="en-US" sz="1000" dirty="0">
                          <a:effectLst/>
                          <a:highlight>
                            <a:srgbClr val="FF00FF"/>
                          </a:highlight>
                          <a:latin typeface="Times New Roman" panose="02020603050405020304" pitchFamily="18" charset="0"/>
                          <a:cs typeface="Times New Roman" panose="02020603050405020304" pitchFamily="18" charset="0"/>
                        </a:rPr>
                        <a:t>Serbia</a:t>
                      </a:r>
                      <a:endParaRPr lang="en-US" sz="1000" dirty="0">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a:effectLst/>
                          <a:highlight>
                            <a:srgbClr val="FF00FF"/>
                          </a:highlight>
                          <a:latin typeface="Times New Roman" panose="02020603050405020304" pitchFamily="18" charset="0"/>
                          <a:cs typeface="Times New Roman" panose="02020603050405020304" pitchFamily="18" charset="0"/>
                        </a:rPr>
                        <a:t>24,435</a:t>
                      </a:r>
                      <a:endParaRPr lang="en-US" sz="1000" b="1">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000" b="1" dirty="0">
                          <a:effectLst/>
                          <a:highlight>
                            <a:srgbClr val="FF00FF"/>
                          </a:highlight>
                          <a:latin typeface="Times New Roman" panose="02020603050405020304" pitchFamily="18" charset="0"/>
                          <a:cs typeface="Times New Roman" panose="02020603050405020304" pitchFamily="18" charset="0"/>
                        </a:rPr>
                        <a:t>314.2</a:t>
                      </a:r>
                      <a:endParaRPr lang="en-US" sz="1000" b="1" dirty="0">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val="682528932"/>
                  </a:ext>
                </a:extLst>
              </a:tr>
            </a:tbl>
          </a:graphicData>
        </a:graphic>
      </p:graphicFrame>
    </p:spTree>
    <p:extLst>
      <p:ext uri="{BB962C8B-B14F-4D97-AF65-F5344CB8AC3E}">
        <p14:creationId xmlns:p14="http://schemas.microsoft.com/office/powerpoint/2010/main" val="34162910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55F6C9-3EC3-4810-93BD-CC27A7398120}"/>
              </a:ext>
            </a:extLst>
          </p:cNvPr>
          <p:cNvSpPr>
            <a:spLocks noGrp="1"/>
          </p:cNvSpPr>
          <p:nvPr>
            <p:ph type="title"/>
          </p:nvPr>
        </p:nvSpPr>
        <p:spPr/>
        <p:txBody>
          <a:bodyPr/>
          <a:lstStyle/>
          <a:p>
            <a:pPr algn="ctr"/>
            <a:r>
              <a:rPr lang="en-US" sz="2400" b="1" spc="-50" dirty="0">
                <a:solidFill>
                  <a:srgbClr val="EE9327"/>
                </a:solidFill>
                <a:effectLst/>
                <a:latin typeface="Times New Roman" panose="02020603050405020304" pitchFamily="18" charset="0"/>
                <a:ea typeface="Times New Roman" panose="02020603050405020304" pitchFamily="18" charset="0"/>
                <a:cs typeface="Times New Roman" panose="02020603050405020304" pitchFamily="18" charset="0"/>
              </a:rPr>
              <a:t>Cancer incidence in women</a:t>
            </a:r>
            <a:br>
              <a:rPr lang="sr-Latn-RS" sz="4400" spc="-50" dirty="0">
                <a:solidFill>
                  <a:srgbClr val="EE9327"/>
                </a:solidFill>
                <a:latin typeface="FranklinGothic-Book-regular"/>
                <a:ea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630DE94F-A264-496B-B8A4-35D476070A16}"/>
              </a:ext>
            </a:extLst>
          </p:cNvPr>
          <p:cNvSpPr>
            <a:spLocks noGrp="1"/>
          </p:cNvSpPr>
          <p:nvPr>
            <p:ph idx="1"/>
          </p:nvPr>
        </p:nvSpPr>
        <p:spPr>
          <a:xfrm>
            <a:off x="1001712" y="1152983"/>
            <a:ext cx="8946541" cy="4195481"/>
          </a:xfrm>
        </p:spPr>
        <p:txBody>
          <a:bodyPr/>
          <a:lstStyle/>
          <a:p>
            <a:pPr marL="0" marR="0">
              <a:lnSpc>
                <a:spcPct val="115000"/>
              </a:lnSpc>
              <a:spcBef>
                <a:spcPts val="1200"/>
              </a:spcBef>
              <a:spcAft>
                <a:spcPts val="600"/>
              </a:spcAft>
            </a:pPr>
            <a:r>
              <a:rPr lang="en-US" sz="1800" spc="-10" dirty="0">
                <a:effectLst/>
                <a:latin typeface="Times New Roman" panose="02020603050405020304" pitchFamily="18" charset="0"/>
                <a:ea typeface="Times New Roman" panose="02020603050405020304" pitchFamily="18" charset="0"/>
                <a:cs typeface="Times New Roman" panose="02020603050405020304" pitchFamily="18" charset="0"/>
              </a:rPr>
              <a:t>The highest cancer rate in women was in Denmark at 328.3 women per 100,000.</a:t>
            </a:r>
            <a:endParaRPr lang="sr-Latn-RS" sz="18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1200"/>
              </a:spcBef>
              <a:spcAft>
                <a:spcPts val="600"/>
              </a:spcAft>
            </a:pPr>
            <a:r>
              <a:rPr lang="en-US" sz="1800" spc="-10" dirty="0">
                <a:effectLst/>
                <a:latin typeface="Times New Roman" panose="02020603050405020304" pitchFamily="18" charset="0"/>
                <a:ea typeface="Times New Roman" panose="02020603050405020304" pitchFamily="18" charset="0"/>
                <a:cs typeface="Times New Roman" panose="02020603050405020304" pitchFamily="18" charset="0"/>
              </a:rPr>
              <a:t>The age-</a:t>
            </a:r>
            <a:r>
              <a:rPr lang="en-US" sz="1800" spc="-10" dirty="0" err="1">
                <a:effectLst/>
                <a:latin typeface="Times New Roman" panose="02020603050405020304" pitchFamily="18" charset="0"/>
                <a:ea typeface="Times New Roman" panose="02020603050405020304" pitchFamily="18" charset="0"/>
                <a:cs typeface="Times New Roman" panose="02020603050405020304" pitchFamily="18" charset="0"/>
              </a:rPr>
              <a:t>standardised</a:t>
            </a:r>
            <a:r>
              <a:rPr lang="en-US" sz="1800" spc="-10" dirty="0">
                <a:effectLst/>
                <a:latin typeface="Times New Roman" panose="02020603050405020304" pitchFamily="18" charset="0"/>
                <a:ea typeface="Times New Roman" panose="02020603050405020304" pitchFamily="18" charset="0"/>
                <a:cs typeface="Times New Roman" panose="02020603050405020304" pitchFamily="18" charset="0"/>
              </a:rPr>
              <a:t> rate was at least 300 per 100,000 in 4 countries: Denmark, Belgium, Ireland and the Netherlands.</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graphicFrame>
        <p:nvGraphicFramePr>
          <p:cNvPr id="4" name="Table 3">
            <a:extLst>
              <a:ext uri="{FF2B5EF4-FFF2-40B4-BE49-F238E27FC236}">
                <a16:creationId xmlns:a16="http://schemas.microsoft.com/office/drawing/2014/main" id="{59463F0E-313F-4198-ABFD-CB5D4F82C27C}"/>
              </a:ext>
            </a:extLst>
          </p:cNvPr>
          <p:cNvGraphicFramePr>
            <a:graphicFrameLocks noGrp="1"/>
          </p:cNvGraphicFramePr>
          <p:nvPr>
            <p:extLst>
              <p:ext uri="{D42A27DB-BD31-4B8C-83A1-F6EECF244321}">
                <p14:modId xmlns:p14="http://schemas.microsoft.com/office/powerpoint/2010/main" val="254742189"/>
              </p:ext>
            </p:extLst>
          </p:nvPr>
        </p:nvGraphicFramePr>
        <p:xfrm>
          <a:off x="1955800" y="2599214"/>
          <a:ext cx="6701156" cy="3806070"/>
        </p:xfrm>
        <a:graphic>
          <a:graphicData uri="http://schemas.openxmlformats.org/drawingml/2006/table">
            <a:tbl>
              <a:tblPr firstRow="1" firstCol="1" bandRow="1">
                <a:tableStyleId>{5C22544A-7EE6-4342-B048-85BDC9FD1C3A}</a:tableStyleId>
              </a:tblPr>
              <a:tblGrid>
                <a:gridCol w="2784492">
                  <a:extLst>
                    <a:ext uri="{9D8B030D-6E8A-4147-A177-3AD203B41FA5}">
                      <a16:colId xmlns:a16="http://schemas.microsoft.com/office/drawing/2014/main" val="3213149265"/>
                    </a:ext>
                  </a:extLst>
                </a:gridCol>
                <a:gridCol w="2021192">
                  <a:extLst>
                    <a:ext uri="{9D8B030D-6E8A-4147-A177-3AD203B41FA5}">
                      <a16:colId xmlns:a16="http://schemas.microsoft.com/office/drawing/2014/main" val="220237799"/>
                    </a:ext>
                  </a:extLst>
                </a:gridCol>
                <a:gridCol w="1895472">
                  <a:extLst>
                    <a:ext uri="{9D8B030D-6E8A-4147-A177-3AD203B41FA5}">
                      <a16:colId xmlns:a16="http://schemas.microsoft.com/office/drawing/2014/main" val="2751960584"/>
                    </a:ext>
                  </a:extLst>
                </a:gridCol>
              </a:tblGrid>
              <a:tr h="370792">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Women</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dirty="0">
                          <a:effectLst/>
                          <a:latin typeface="Times New Roman" panose="02020603050405020304" pitchFamily="18" charset="0"/>
                          <a:cs typeface="Times New Roman" panose="02020603050405020304" pitchFamily="18" charset="0"/>
                        </a:rPr>
                        <a:t>Number</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a:effectLst/>
                          <a:latin typeface="Times New Roman" panose="02020603050405020304" pitchFamily="18" charset="0"/>
                          <a:cs typeface="Times New Roman" panose="02020603050405020304" pitchFamily="18" charset="0"/>
                        </a:rPr>
                        <a:t>ASR/100,000</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20751070"/>
                  </a:ext>
                </a:extLst>
              </a:tr>
              <a:tr h="245377">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World</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dirty="0">
                          <a:effectLst/>
                          <a:latin typeface="Times New Roman" panose="02020603050405020304" pitchFamily="18" charset="0"/>
                          <a:cs typeface="Times New Roman" panose="02020603050405020304" pitchFamily="18" charset="0"/>
                        </a:rPr>
                        <a:t>8,751,759</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a:effectLst/>
                          <a:latin typeface="Times New Roman" panose="02020603050405020304" pitchFamily="18" charset="0"/>
                          <a:cs typeface="Times New Roman" panose="02020603050405020304" pitchFamily="18" charset="0"/>
                        </a:rPr>
                        <a:t>178.1</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68477635"/>
                  </a:ext>
                </a:extLst>
              </a:tr>
              <a:tr h="245377">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Denmark</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a:effectLst/>
                          <a:latin typeface="Times New Roman" panose="02020603050405020304" pitchFamily="18" charset="0"/>
                          <a:cs typeface="Times New Roman" panose="02020603050405020304" pitchFamily="18" charset="0"/>
                        </a:rPr>
                        <a:t>19,267</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a:effectLst/>
                          <a:latin typeface="Times New Roman" panose="02020603050405020304" pitchFamily="18" charset="0"/>
                          <a:cs typeface="Times New Roman" panose="02020603050405020304" pitchFamily="18" charset="0"/>
                        </a:rPr>
                        <a:t>328.3</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76551910"/>
                  </a:ext>
                </a:extLst>
              </a:tr>
              <a:tr h="245377">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Belgium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a:effectLst/>
                          <a:latin typeface="Times New Roman" panose="02020603050405020304" pitchFamily="18" charset="0"/>
                          <a:cs typeface="Times New Roman" panose="02020603050405020304" pitchFamily="18" charset="0"/>
                        </a:rPr>
                        <a:t>34,666</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a:effectLst/>
                          <a:latin typeface="Times New Roman" panose="02020603050405020304" pitchFamily="18" charset="0"/>
                          <a:cs typeface="Times New Roman" panose="02020603050405020304" pitchFamily="18" charset="0"/>
                        </a:rPr>
                        <a:t>308.8</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38553885"/>
                  </a:ext>
                </a:extLst>
              </a:tr>
              <a:tr h="245377">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Ireland</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dirty="0">
                          <a:effectLst/>
                          <a:latin typeface="Times New Roman" panose="02020603050405020304" pitchFamily="18" charset="0"/>
                          <a:cs typeface="Times New Roman" panose="02020603050405020304" pitchFamily="18" charset="0"/>
                        </a:rPr>
                        <a:t>12,689</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a:effectLst/>
                          <a:latin typeface="Times New Roman" panose="02020603050405020304" pitchFamily="18" charset="0"/>
                          <a:cs typeface="Times New Roman" panose="02020603050405020304" pitchFamily="18" charset="0"/>
                        </a:rPr>
                        <a:t>306.4</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03913381"/>
                  </a:ext>
                </a:extLst>
              </a:tr>
              <a:tr h="245377">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The Netherlands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a:effectLst/>
                          <a:latin typeface="Times New Roman" panose="02020603050405020304" pitchFamily="18" charset="0"/>
                          <a:cs typeface="Times New Roman" panose="02020603050405020304" pitchFamily="18" charset="0"/>
                        </a:rPr>
                        <a:t>52,846</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a:effectLst/>
                          <a:latin typeface="Times New Roman" panose="02020603050405020304" pitchFamily="18" charset="0"/>
                          <a:cs typeface="Times New Roman" panose="02020603050405020304" pitchFamily="18" charset="0"/>
                        </a:rPr>
                        <a:t>302.1</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45666999"/>
                  </a:ext>
                </a:extLst>
              </a:tr>
              <a:tr h="245377">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Australia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dirty="0">
                          <a:effectLst/>
                          <a:latin typeface="Times New Roman" panose="02020603050405020304" pitchFamily="18" charset="0"/>
                          <a:cs typeface="Times New Roman" panose="02020603050405020304" pitchFamily="18" charset="0"/>
                        </a:rPr>
                        <a:t>66,482</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a:effectLst/>
                          <a:latin typeface="Times New Roman" panose="02020603050405020304" pitchFamily="18" charset="0"/>
                          <a:cs typeface="Times New Roman" panose="02020603050405020304" pitchFamily="18" charset="0"/>
                        </a:rPr>
                        <a:t>297.1</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71987987"/>
                  </a:ext>
                </a:extLst>
              </a:tr>
              <a:tr h="245377">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Norway</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a:effectLst/>
                          <a:latin typeface="Times New Roman" panose="02020603050405020304" pitchFamily="18" charset="0"/>
                          <a:cs typeface="Times New Roman" panose="02020603050405020304" pitchFamily="18" charset="0"/>
                        </a:rPr>
                        <a:t>14,962</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a:effectLst/>
                          <a:latin typeface="Times New Roman" panose="02020603050405020304" pitchFamily="18" charset="0"/>
                          <a:cs typeface="Times New Roman" panose="02020603050405020304" pitchFamily="18" charset="0"/>
                        </a:rPr>
                        <a:t>293.8</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47184041"/>
                  </a:ext>
                </a:extLst>
              </a:tr>
              <a:tr h="245377">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Hungary</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dirty="0">
                          <a:effectLst/>
                          <a:latin typeface="Times New Roman" panose="02020603050405020304" pitchFamily="18" charset="0"/>
                          <a:cs typeface="Times New Roman" panose="02020603050405020304" pitchFamily="18" charset="0"/>
                        </a:rPr>
                        <a:t>30,903</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a:effectLst/>
                          <a:latin typeface="Times New Roman" panose="02020603050405020304" pitchFamily="18" charset="0"/>
                          <a:cs typeface="Times New Roman" panose="02020603050405020304" pitchFamily="18" charset="0"/>
                        </a:rPr>
                        <a:t>292.6</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13002250"/>
                  </a:ext>
                </a:extLst>
              </a:tr>
              <a:tr h="245377">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US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a:effectLst/>
                          <a:latin typeface="Times New Roman" panose="02020603050405020304" pitchFamily="18" charset="0"/>
                          <a:cs typeface="Times New Roman" panose="02020603050405020304" pitchFamily="18" charset="0"/>
                        </a:rPr>
                        <a:t>866,471</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a:effectLst/>
                          <a:latin typeface="Times New Roman" panose="02020603050405020304" pitchFamily="18" charset="0"/>
                          <a:cs typeface="Times New Roman" panose="02020603050405020304" pitchFamily="18" charset="0"/>
                        </a:rPr>
                        <a:t>290.4</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6508650"/>
                  </a:ext>
                </a:extLst>
              </a:tr>
              <a:tr h="245377">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UK</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dirty="0">
                          <a:effectLst/>
                          <a:latin typeface="Times New Roman" panose="02020603050405020304" pitchFamily="18" charset="0"/>
                          <a:cs typeface="Times New Roman" panose="02020603050405020304" pitchFamily="18" charset="0"/>
                        </a:rPr>
                        <a:t>195,578</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a:effectLst/>
                          <a:latin typeface="Times New Roman" panose="02020603050405020304" pitchFamily="18" charset="0"/>
                          <a:cs typeface="Times New Roman" panose="02020603050405020304" pitchFamily="18" charset="0"/>
                        </a:rPr>
                        <a:t>286.3</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35366056"/>
                  </a:ext>
                </a:extLst>
              </a:tr>
              <a:tr h="245377">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France</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a:effectLst/>
                          <a:latin typeface="Times New Roman" panose="02020603050405020304" pitchFamily="18" charset="0"/>
                          <a:cs typeface="Times New Roman" panose="02020603050405020304" pitchFamily="18" charset="0"/>
                        </a:rPr>
                        <a:t>189,666</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a:effectLst/>
                          <a:latin typeface="Times New Roman" panose="02020603050405020304" pitchFamily="18" charset="0"/>
                          <a:cs typeface="Times New Roman" panose="02020603050405020304" pitchFamily="18" charset="0"/>
                        </a:rPr>
                        <a:t>283.0</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16431670"/>
                  </a:ext>
                </a:extLst>
              </a:tr>
              <a:tr h="245377">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Canada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a:effectLst/>
                          <a:latin typeface="Times New Roman" panose="02020603050405020304" pitchFamily="18" charset="0"/>
                          <a:cs typeface="Times New Roman" panose="02020603050405020304" pitchFamily="18" charset="0"/>
                        </a:rPr>
                        <a:t>102,899</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dirty="0">
                          <a:effectLst/>
                          <a:latin typeface="Times New Roman" panose="02020603050405020304" pitchFamily="18" charset="0"/>
                          <a:cs typeface="Times New Roman" panose="02020603050405020304" pitchFamily="18" charset="0"/>
                        </a:rPr>
                        <a:t>280.0</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75673780"/>
                  </a:ext>
                </a:extLst>
              </a:tr>
              <a:tr h="245377">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New Zealand</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a:effectLst/>
                          <a:latin typeface="Times New Roman" panose="02020603050405020304" pitchFamily="18" charset="0"/>
                          <a:cs typeface="Times New Roman" panose="02020603050405020304" pitchFamily="18" charset="0"/>
                        </a:rPr>
                        <a:t>12,229</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dirty="0">
                          <a:effectLst/>
                          <a:latin typeface="Times New Roman" panose="02020603050405020304" pitchFamily="18" charset="0"/>
                          <a:cs typeface="Times New Roman" panose="02020603050405020304" pitchFamily="18" charset="0"/>
                        </a:rPr>
                        <a:t>279.5</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15176895"/>
                  </a:ext>
                </a:extLst>
              </a:tr>
              <a:tr h="245377">
                <a:tc>
                  <a:txBody>
                    <a:bodyPr/>
                    <a:lstStyle/>
                    <a:p>
                      <a:pPr marL="0" marR="0">
                        <a:lnSpc>
                          <a:spcPct val="115000"/>
                        </a:lnSpc>
                        <a:spcBef>
                          <a:spcPts val="0"/>
                        </a:spcBef>
                        <a:spcAft>
                          <a:spcPts val="1000"/>
                        </a:spcAft>
                      </a:pPr>
                      <a:r>
                        <a:rPr lang="en-US" sz="1200">
                          <a:effectLst/>
                          <a:highlight>
                            <a:srgbClr val="FF00FF"/>
                          </a:highlight>
                          <a:latin typeface="Times New Roman" panose="02020603050405020304" pitchFamily="18" charset="0"/>
                          <a:cs typeface="Times New Roman" panose="02020603050405020304" pitchFamily="18" charset="0"/>
                        </a:rPr>
                        <a:t>Serbia</a:t>
                      </a:r>
                      <a:endParaRPr lang="en-US" sz="1200">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a:effectLst/>
                          <a:highlight>
                            <a:srgbClr val="FF00FF"/>
                          </a:highlight>
                          <a:latin typeface="Times New Roman" panose="02020603050405020304" pitchFamily="18" charset="0"/>
                          <a:cs typeface="Times New Roman" panose="02020603050405020304" pitchFamily="18" charset="0"/>
                        </a:rPr>
                        <a:t>22,907</a:t>
                      </a:r>
                      <a:endParaRPr lang="en-US" sz="1200" b="1">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b="1" dirty="0">
                          <a:effectLst/>
                          <a:highlight>
                            <a:srgbClr val="FF00FF"/>
                          </a:highlight>
                          <a:latin typeface="Times New Roman" panose="02020603050405020304" pitchFamily="18" charset="0"/>
                          <a:cs typeface="Times New Roman" panose="02020603050405020304" pitchFamily="18" charset="0"/>
                        </a:rPr>
                        <a:t>277.2</a:t>
                      </a:r>
                      <a:endParaRPr lang="en-US" sz="1200" b="1" dirty="0">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90826046"/>
                  </a:ext>
                </a:extLst>
              </a:tr>
            </a:tbl>
          </a:graphicData>
        </a:graphic>
      </p:graphicFrame>
    </p:spTree>
    <p:extLst>
      <p:ext uri="{BB962C8B-B14F-4D97-AF65-F5344CB8AC3E}">
        <p14:creationId xmlns:p14="http://schemas.microsoft.com/office/powerpoint/2010/main" val="1422786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B0155-2B1F-4A0B-B0EA-B12160C11C14}"/>
              </a:ext>
            </a:extLst>
          </p:cNvPr>
          <p:cNvSpPr>
            <a:spLocks noGrp="1"/>
          </p:cNvSpPr>
          <p:nvPr>
            <p:ph type="title"/>
          </p:nvPr>
        </p:nvSpPr>
        <p:spPr>
          <a:xfrm>
            <a:off x="646111" y="208138"/>
            <a:ext cx="9404723" cy="1400530"/>
          </a:xfrm>
        </p:spPr>
        <p:txBody>
          <a:bodyPr/>
          <a:lstStyle/>
          <a:p>
            <a:pPr algn="ctr"/>
            <a:r>
              <a:rPr lang="en-US" sz="2400" spc="-50" dirty="0">
                <a:solidFill>
                  <a:srgbClr val="EE9327"/>
                </a:solidFill>
                <a:effectLst/>
                <a:latin typeface="Times New Roman" panose="02020603050405020304" pitchFamily="18" charset="0"/>
                <a:ea typeface="Times New Roman" panose="02020603050405020304" pitchFamily="18" charset="0"/>
                <a:cs typeface="Times New Roman" panose="02020603050405020304" pitchFamily="18" charset="0"/>
              </a:rPr>
              <a:t>Global cancer mortality: both sexes</a:t>
            </a:r>
            <a:br>
              <a:rPr lang="en-US" sz="44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D473B086-9A86-4CEE-8B46-220BD569FD41}"/>
              </a:ext>
            </a:extLst>
          </p:cNvPr>
          <p:cNvSpPr>
            <a:spLocks noGrp="1"/>
          </p:cNvSpPr>
          <p:nvPr>
            <p:ph idx="1"/>
          </p:nvPr>
        </p:nvSpPr>
        <p:spPr>
          <a:xfrm>
            <a:off x="1104293" y="706718"/>
            <a:ext cx="8946541" cy="4195481"/>
          </a:xfrm>
        </p:spPr>
        <p:txBody>
          <a:bodyPr/>
          <a:lstStyle/>
          <a:p>
            <a:pPr marL="0" marR="0">
              <a:lnSpc>
                <a:spcPct val="115000"/>
              </a:lnSpc>
              <a:spcBef>
                <a:spcPts val="1200"/>
              </a:spcBef>
              <a:spcAft>
                <a:spcPts val="600"/>
              </a:spcAft>
            </a:pPr>
            <a:r>
              <a:rPr lang="en-US" sz="2000" spc="-10" dirty="0">
                <a:effectLst/>
                <a:latin typeface="Times New Roman" panose="02020603050405020304" pitchFamily="18" charset="0"/>
                <a:ea typeface="Times New Roman" panose="02020603050405020304" pitchFamily="18" charset="0"/>
                <a:cs typeface="Times New Roman" panose="02020603050405020304" pitchFamily="18" charset="0"/>
              </a:rPr>
              <a:t>The highest rate of cancer deaths for men and women combined was in Mongolia at 175.9 people per 100,000.</a:t>
            </a:r>
          </a:p>
          <a:p>
            <a:pPr marL="0" marR="0">
              <a:lnSpc>
                <a:spcPct val="115000"/>
              </a:lnSpc>
              <a:spcBef>
                <a:spcPts val="1200"/>
              </a:spcBef>
              <a:spcAft>
                <a:spcPts val="600"/>
              </a:spcAft>
            </a:pPr>
            <a:r>
              <a:rPr lang="en-US" sz="2000" spc="-10" dirty="0">
                <a:effectLst/>
                <a:latin typeface="Times New Roman" panose="02020603050405020304" pitchFamily="18" charset="0"/>
                <a:ea typeface="Times New Roman" panose="02020603050405020304" pitchFamily="18" charset="0"/>
                <a:cs typeface="Times New Roman" panose="02020603050405020304" pitchFamily="18" charset="0"/>
              </a:rPr>
              <a:t>The age-</a:t>
            </a:r>
            <a:r>
              <a:rPr lang="en-US" sz="2000" spc="-10" dirty="0" err="1">
                <a:effectLst/>
                <a:latin typeface="Times New Roman" panose="02020603050405020304" pitchFamily="18" charset="0"/>
                <a:ea typeface="Times New Roman" panose="02020603050405020304" pitchFamily="18" charset="0"/>
                <a:cs typeface="Times New Roman" panose="02020603050405020304" pitchFamily="18" charset="0"/>
              </a:rPr>
              <a:t>standardised</a:t>
            </a:r>
            <a:r>
              <a:rPr lang="en-US" sz="2000" spc="-10" dirty="0">
                <a:effectLst/>
                <a:latin typeface="Times New Roman" panose="02020603050405020304" pitchFamily="18" charset="0"/>
                <a:ea typeface="Times New Roman" panose="02020603050405020304" pitchFamily="18" charset="0"/>
                <a:cs typeface="Times New Roman" panose="02020603050405020304" pitchFamily="18" charset="0"/>
              </a:rPr>
              <a:t> rate was at least 140 per 100,000 for 5 countries: Mongolia, Serbia, Hungary, Montenegro and Slovakia.</a:t>
            </a:r>
          </a:p>
          <a:p>
            <a:endParaRPr lang="en-US" dirty="0"/>
          </a:p>
        </p:txBody>
      </p:sp>
      <p:graphicFrame>
        <p:nvGraphicFramePr>
          <p:cNvPr id="6" name="Table 5">
            <a:extLst>
              <a:ext uri="{FF2B5EF4-FFF2-40B4-BE49-F238E27FC236}">
                <a16:creationId xmlns:a16="http://schemas.microsoft.com/office/drawing/2014/main" id="{68F5DB1A-18E0-4CBB-A3C7-067C9BFBF054}"/>
              </a:ext>
            </a:extLst>
          </p:cNvPr>
          <p:cNvGraphicFramePr>
            <a:graphicFrameLocks noGrp="1"/>
          </p:cNvGraphicFramePr>
          <p:nvPr>
            <p:extLst>
              <p:ext uri="{D42A27DB-BD31-4B8C-83A1-F6EECF244321}">
                <p14:modId xmlns:p14="http://schemas.microsoft.com/office/powerpoint/2010/main" val="931987550"/>
              </p:ext>
            </p:extLst>
          </p:nvPr>
        </p:nvGraphicFramePr>
        <p:xfrm>
          <a:off x="2023534" y="2511518"/>
          <a:ext cx="6672791" cy="4138339"/>
        </p:xfrm>
        <a:graphic>
          <a:graphicData uri="http://schemas.openxmlformats.org/drawingml/2006/table">
            <a:tbl>
              <a:tblPr firstRow="1" firstCol="1" bandRow="1">
                <a:tableStyleId>{5C22544A-7EE6-4342-B048-85BDC9FD1C3A}</a:tableStyleId>
              </a:tblPr>
              <a:tblGrid>
                <a:gridCol w="2775066">
                  <a:extLst>
                    <a:ext uri="{9D8B030D-6E8A-4147-A177-3AD203B41FA5}">
                      <a16:colId xmlns:a16="http://schemas.microsoft.com/office/drawing/2014/main" val="2415895027"/>
                    </a:ext>
                  </a:extLst>
                </a:gridCol>
                <a:gridCol w="1977048">
                  <a:extLst>
                    <a:ext uri="{9D8B030D-6E8A-4147-A177-3AD203B41FA5}">
                      <a16:colId xmlns:a16="http://schemas.microsoft.com/office/drawing/2014/main" val="1951556680"/>
                    </a:ext>
                  </a:extLst>
                </a:gridCol>
                <a:gridCol w="1920677">
                  <a:extLst>
                    <a:ext uri="{9D8B030D-6E8A-4147-A177-3AD203B41FA5}">
                      <a16:colId xmlns:a16="http://schemas.microsoft.com/office/drawing/2014/main" val="2505121582"/>
                    </a:ext>
                  </a:extLst>
                </a:gridCol>
              </a:tblGrid>
              <a:tr h="473875">
                <a:tc>
                  <a:txBody>
                    <a:bodyPr/>
                    <a:lstStyle/>
                    <a:p>
                      <a:endParaRPr lang="en-US" sz="1100">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br>
                        <a:rPr lang="en-US" sz="1100" b="1" dirty="0">
                          <a:effectLst/>
                          <a:latin typeface="Times New Roman" panose="02020603050405020304" pitchFamily="18" charset="0"/>
                          <a:cs typeface="Times New Roman" panose="02020603050405020304" pitchFamily="18" charset="0"/>
                        </a:rPr>
                      </a:br>
                      <a:r>
                        <a:rPr lang="en-US" sz="1100" b="1" dirty="0">
                          <a:effectLst/>
                          <a:latin typeface="Times New Roman" panose="02020603050405020304" pitchFamily="18" charset="0"/>
                          <a:cs typeface="Times New Roman" panose="02020603050405020304" pitchFamily="18" charset="0"/>
                        </a:rPr>
                        <a:t>Number</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a:effectLst/>
                          <a:latin typeface="Times New Roman" panose="02020603050405020304" pitchFamily="18" charset="0"/>
                          <a:cs typeface="Times New Roman" panose="02020603050405020304" pitchFamily="18" charset="0"/>
                        </a:rPr>
                        <a:t>ASR/100,000</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45292246"/>
                  </a:ext>
                </a:extLst>
              </a:tr>
              <a:tr h="229029">
                <a:tc>
                  <a:txBody>
                    <a:bodyPr/>
                    <a:lstStyle/>
                    <a:p>
                      <a:pPr marL="0" marR="0">
                        <a:lnSpc>
                          <a:spcPct val="115000"/>
                        </a:lnSpc>
                        <a:spcBef>
                          <a:spcPts val="0"/>
                        </a:spcBef>
                        <a:spcAft>
                          <a:spcPts val="1000"/>
                        </a:spcAft>
                      </a:pPr>
                      <a:r>
                        <a:rPr lang="en-US" sz="1100">
                          <a:effectLst/>
                          <a:latin typeface="Times New Roman" panose="02020603050405020304" pitchFamily="18" charset="0"/>
                          <a:cs typeface="Times New Roman" panose="02020603050405020304" pitchFamily="18" charset="0"/>
                        </a:rPr>
                        <a:t>World</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dirty="0">
                          <a:effectLst/>
                          <a:latin typeface="Times New Roman" panose="02020603050405020304" pitchFamily="18" charset="0"/>
                          <a:cs typeface="Times New Roman" panose="02020603050405020304" pitchFamily="18" charset="0"/>
                        </a:rPr>
                        <a:t>9,894,402</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a:effectLst/>
                          <a:latin typeface="Times New Roman" panose="02020603050405020304" pitchFamily="18" charset="0"/>
                          <a:cs typeface="Times New Roman" panose="02020603050405020304" pitchFamily="18" charset="0"/>
                        </a:rPr>
                        <a:t>100.1</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6926698"/>
                  </a:ext>
                </a:extLst>
              </a:tr>
              <a:tr h="229029">
                <a:tc>
                  <a:txBody>
                    <a:bodyPr/>
                    <a:lstStyle/>
                    <a:p>
                      <a:pPr marL="0" marR="0">
                        <a:lnSpc>
                          <a:spcPct val="115000"/>
                        </a:lnSpc>
                        <a:spcBef>
                          <a:spcPts val="0"/>
                        </a:spcBef>
                        <a:spcAft>
                          <a:spcPts val="1000"/>
                        </a:spcAft>
                      </a:pPr>
                      <a:r>
                        <a:rPr lang="en-US" sz="1100">
                          <a:effectLst/>
                          <a:latin typeface="Times New Roman" panose="02020603050405020304" pitchFamily="18" charset="0"/>
                          <a:cs typeface="Times New Roman" panose="02020603050405020304" pitchFamily="18" charset="0"/>
                        </a:rPr>
                        <a:t>Mongolia</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dirty="0">
                          <a:effectLst/>
                          <a:latin typeface="Times New Roman" panose="02020603050405020304" pitchFamily="18" charset="0"/>
                          <a:cs typeface="Times New Roman" panose="02020603050405020304" pitchFamily="18" charset="0"/>
                        </a:rPr>
                        <a:t>4,465</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a:effectLst/>
                          <a:latin typeface="Times New Roman" panose="02020603050405020304" pitchFamily="18" charset="0"/>
                          <a:cs typeface="Times New Roman" panose="02020603050405020304" pitchFamily="18" charset="0"/>
                        </a:rPr>
                        <a:t>175.9</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56921049"/>
                  </a:ext>
                </a:extLst>
              </a:tr>
              <a:tr h="229029">
                <a:tc>
                  <a:txBody>
                    <a:bodyPr/>
                    <a:lstStyle/>
                    <a:p>
                      <a:pPr marL="0" marR="0">
                        <a:lnSpc>
                          <a:spcPct val="115000"/>
                        </a:lnSpc>
                        <a:spcBef>
                          <a:spcPts val="0"/>
                        </a:spcBef>
                        <a:spcAft>
                          <a:spcPts val="1000"/>
                        </a:spcAft>
                      </a:pPr>
                      <a:r>
                        <a:rPr lang="en-US" sz="1100">
                          <a:effectLst/>
                          <a:highlight>
                            <a:srgbClr val="F61686"/>
                          </a:highlight>
                          <a:latin typeface="Times New Roman" panose="02020603050405020304" pitchFamily="18" charset="0"/>
                          <a:cs typeface="Times New Roman" panose="02020603050405020304" pitchFamily="18" charset="0"/>
                        </a:rPr>
                        <a:t>Serbia</a:t>
                      </a:r>
                      <a:endParaRPr lang="en-US" sz="1100">
                        <a:effectLst/>
                        <a:highlight>
                          <a:srgbClr val="F61686"/>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dirty="0">
                          <a:effectLst/>
                          <a:highlight>
                            <a:srgbClr val="F61686"/>
                          </a:highlight>
                          <a:latin typeface="Times New Roman" panose="02020603050405020304" pitchFamily="18" charset="0"/>
                          <a:cs typeface="Times New Roman" panose="02020603050405020304" pitchFamily="18" charset="0"/>
                        </a:rPr>
                        <a:t>27,820</a:t>
                      </a:r>
                      <a:endParaRPr lang="en-US" sz="1100" b="1" dirty="0">
                        <a:effectLst/>
                        <a:highlight>
                          <a:srgbClr val="F61686"/>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dirty="0">
                          <a:effectLst/>
                          <a:highlight>
                            <a:srgbClr val="F61686"/>
                          </a:highlight>
                          <a:latin typeface="Times New Roman" panose="02020603050405020304" pitchFamily="18" charset="0"/>
                          <a:cs typeface="Times New Roman" panose="02020603050405020304" pitchFamily="18" charset="0"/>
                        </a:rPr>
                        <a:t>150.6</a:t>
                      </a:r>
                      <a:endParaRPr lang="en-US" sz="1100" b="1" dirty="0">
                        <a:effectLst/>
                        <a:highlight>
                          <a:srgbClr val="F61686"/>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80901703"/>
                  </a:ext>
                </a:extLst>
              </a:tr>
              <a:tr h="229029">
                <a:tc>
                  <a:txBody>
                    <a:bodyPr/>
                    <a:lstStyle/>
                    <a:p>
                      <a:pPr marL="0" marR="0">
                        <a:lnSpc>
                          <a:spcPct val="115000"/>
                        </a:lnSpc>
                        <a:spcBef>
                          <a:spcPts val="0"/>
                        </a:spcBef>
                        <a:spcAft>
                          <a:spcPts val="1000"/>
                        </a:spcAft>
                      </a:pPr>
                      <a:r>
                        <a:rPr lang="en-US" sz="1100">
                          <a:effectLst/>
                          <a:latin typeface="Times New Roman" panose="02020603050405020304" pitchFamily="18" charset="0"/>
                          <a:cs typeface="Times New Roman" panose="02020603050405020304" pitchFamily="18" charset="0"/>
                        </a:rPr>
                        <a:t>Hungary</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dirty="0">
                          <a:effectLst/>
                          <a:latin typeface="Times New Roman" panose="02020603050405020304" pitchFamily="18" charset="0"/>
                          <a:cs typeface="Times New Roman" panose="02020603050405020304" pitchFamily="18" charset="0"/>
                        </a:rPr>
                        <a:t>32,637</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a:effectLst/>
                          <a:latin typeface="Times New Roman" panose="02020603050405020304" pitchFamily="18" charset="0"/>
                          <a:cs typeface="Times New Roman" panose="02020603050405020304" pitchFamily="18" charset="0"/>
                        </a:rPr>
                        <a:t>148.1</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23560676"/>
                  </a:ext>
                </a:extLst>
              </a:tr>
              <a:tr h="229029">
                <a:tc>
                  <a:txBody>
                    <a:bodyPr/>
                    <a:lstStyle/>
                    <a:p>
                      <a:pPr marL="0" marR="0">
                        <a:lnSpc>
                          <a:spcPct val="115000"/>
                        </a:lnSpc>
                        <a:spcBef>
                          <a:spcPts val="0"/>
                        </a:spcBef>
                        <a:spcAft>
                          <a:spcPts val="1000"/>
                        </a:spcAft>
                      </a:pPr>
                      <a:r>
                        <a:rPr lang="en-US" sz="1100">
                          <a:effectLst/>
                          <a:latin typeface="Times New Roman" panose="02020603050405020304" pitchFamily="18" charset="0"/>
                          <a:cs typeface="Times New Roman" panose="02020603050405020304" pitchFamily="18" charset="0"/>
                        </a:rPr>
                        <a:t>Montenegro</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a:effectLst/>
                          <a:latin typeface="Times New Roman" panose="02020603050405020304" pitchFamily="18" charset="0"/>
                          <a:cs typeface="Times New Roman" panose="02020603050405020304" pitchFamily="18" charset="0"/>
                        </a:rPr>
                        <a:t>1,752</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a:effectLst/>
                          <a:latin typeface="Times New Roman" panose="02020603050405020304" pitchFamily="18" charset="0"/>
                          <a:cs typeface="Times New Roman" panose="02020603050405020304" pitchFamily="18" charset="0"/>
                        </a:rPr>
                        <a:t>144.5</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89248763"/>
                  </a:ext>
                </a:extLst>
              </a:tr>
              <a:tr h="229029">
                <a:tc>
                  <a:txBody>
                    <a:bodyPr/>
                    <a:lstStyle/>
                    <a:p>
                      <a:pPr marL="0" marR="0">
                        <a:lnSpc>
                          <a:spcPct val="115000"/>
                        </a:lnSpc>
                        <a:spcBef>
                          <a:spcPts val="0"/>
                        </a:spcBef>
                        <a:spcAft>
                          <a:spcPts val="1000"/>
                        </a:spcAft>
                      </a:pPr>
                      <a:r>
                        <a:rPr lang="en-US" sz="1100">
                          <a:effectLst/>
                          <a:latin typeface="Times New Roman" panose="02020603050405020304" pitchFamily="18" charset="0"/>
                          <a:cs typeface="Times New Roman" panose="02020603050405020304" pitchFamily="18" charset="0"/>
                        </a:rPr>
                        <a:t>Slovakia</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a:effectLst/>
                          <a:latin typeface="Times New Roman" panose="02020603050405020304" pitchFamily="18" charset="0"/>
                          <a:cs typeface="Times New Roman" panose="02020603050405020304" pitchFamily="18" charset="0"/>
                        </a:rPr>
                        <a:t>16,192</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dirty="0">
                          <a:effectLst/>
                          <a:latin typeface="Times New Roman" panose="02020603050405020304" pitchFamily="18" charset="0"/>
                          <a:cs typeface="Times New Roman" panose="02020603050405020304" pitchFamily="18" charset="0"/>
                        </a:rPr>
                        <a:t>140.7</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72946448"/>
                  </a:ext>
                </a:extLst>
              </a:tr>
              <a:tr h="229029">
                <a:tc>
                  <a:txBody>
                    <a:bodyPr/>
                    <a:lstStyle/>
                    <a:p>
                      <a:pPr marL="0" marR="0">
                        <a:lnSpc>
                          <a:spcPct val="115000"/>
                        </a:lnSpc>
                        <a:spcBef>
                          <a:spcPts val="0"/>
                        </a:spcBef>
                        <a:spcAft>
                          <a:spcPts val="1000"/>
                        </a:spcAft>
                      </a:pPr>
                      <a:r>
                        <a:rPr lang="en-US" sz="1100" dirty="0">
                          <a:effectLst/>
                          <a:latin typeface="Times New Roman" panose="02020603050405020304" pitchFamily="18" charset="0"/>
                          <a:cs typeface="Times New Roman" panose="02020603050405020304" pitchFamily="18" charset="0"/>
                        </a:rPr>
                        <a:t>Samoa</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a:effectLst/>
                          <a:latin typeface="Times New Roman" panose="02020603050405020304" pitchFamily="18" charset="0"/>
                          <a:cs typeface="Times New Roman" panose="02020603050405020304" pitchFamily="18" charset="0"/>
                        </a:rPr>
                        <a:t>218</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dirty="0">
                          <a:effectLst/>
                          <a:latin typeface="Times New Roman" panose="02020603050405020304" pitchFamily="18" charset="0"/>
                          <a:cs typeface="Times New Roman" panose="02020603050405020304" pitchFamily="18" charset="0"/>
                        </a:rPr>
                        <a:t>139.8</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7630165"/>
                  </a:ext>
                </a:extLst>
              </a:tr>
              <a:tr h="229029">
                <a:tc>
                  <a:txBody>
                    <a:bodyPr/>
                    <a:lstStyle/>
                    <a:p>
                      <a:pPr marL="0" marR="0">
                        <a:lnSpc>
                          <a:spcPct val="115000"/>
                        </a:lnSpc>
                        <a:spcBef>
                          <a:spcPts val="0"/>
                        </a:spcBef>
                        <a:spcAft>
                          <a:spcPts val="1000"/>
                        </a:spcAft>
                      </a:pPr>
                      <a:r>
                        <a:rPr lang="en-US" sz="1100">
                          <a:effectLst/>
                          <a:latin typeface="Times New Roman" panose="02020603050405020304" pitchFamily="18" charset="0"/>
                          <a:cs typeface="Times New Roman" panose="02020603050405020304" pitchFamily="18" charset="0"/>
                        </a:rPr>
                        <a:t>Zimbabwe</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a:effectLst/>
                          <a:latin typeface="Times New Roman" panose="02020603050405020304" pitchFamily="18" charset="0"/>
                          <a:cs typeface="Times New Roman" panose="02020603050405020304" pitchFamily="18" charset="0"/>
                        </a:rPr>
                        <a:t>10,517</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dirty="0">
                          <a:effectLst/>
                          <a:latin typeface="Times New Roman" panose="02020603050405020304" pitchFamily="18" charset="0"/>
                          <a:cs typeface="Times New Roman" panose="02020603050405020304" pitchFamily="18" charset="0"/>
                        </a:rPr>
                        <a:t>137.1</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14715264"/>
                  </a:ext>
                </a:extLst>
              </a:tr>
              <a:tr h="229029">
                <a:tc>
                  <a:txBody>
                    <a:bodyPr/>
                    <a:lstStyle/>
                    <a:p>
                      <a:pPr marL="0" marR="0">
                        <a:lnSpc>
                          <a:spcPct val="115000"/>
                        </a:lnSpc>
                        <a:spcBef>
                          <a:spcPts val="0"/>
                        </a:spcBef>
                        <a:spcAft>
                          <a:spcPts val="1000"/>
                        </a:spcAft>
                      </a:pPr>
                      <a:r>
                        <a:rPr lang="en-US" sz="1100">
                          <a:effectLst/>
                          <a:latin typeface="Times New Roman" panose="02020603050405020304" pitchFamily="18" charset="0"/>
                          <a:cs typeface="Times New Roman" panose="02020603050405020304" pitchFamily="18" charset="0"/>
                        </a:rPr>
                        <a:t>Poland</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a:effectLst/>
                          <a:latin typeface="Times New Roman" panose="02020603050405020304" pitchFamily="18" charset="0"/>
                          <a:cs typeface="Times New Roman" panose="02020603050405020304" pitchFamily="18" charset="0"/>
                        </a:rPr>
                        <a:t>118,309</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dirty="0">
                          <a:effectLst/>
                          <a:latin typeface="Times New Roman" panose="02020603050405020304" pitchFamily="18" charset="0"/>
                          <a:cs typeface="Times New Roman" panose="02020603050405020304" pitchFamily="18" charset="0"/>
                        </a:rPr>
                        <a:t>136.8</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59959487"/>
                  </a:ext>
                </a:extLst>
              </a:tr>
              <a:tr h="229029">
                <a:tc>
                  <a:txBody>
                    <a:bodyPr/>
                    <a:lstStyle/>
                    <a:p>
                      <a:pPr marL="0" marR="0">
                        <a:lnSpc>
                          <a:spcPct val="115000"/>
                        </a:lnSpc>
                        <a:spcBef>
                          <a:spcPts val="0"/>
                        </a:spcBef>
                        <a:spcAft>
                          <a:spcPts val="1000"/>
                        </a:spcAft>
                      </a:pPr>
                      <a:r>
                        <a:rPr lang="en-US" sz="1100" dirty="0">
                          <a:effectLst/>
                          <a:latin typeface="Times New Roman" panose="02020603050405020304" pitchFamily="18" charset="0"/>
                          <a:cs typeface="Times New Roman" panose="02020603050405020304" pitchFamily="18" charset="0"/>
                        </a:rPr>
                        <a:t>Croatia</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a:effectLst/>
                          <a:latin typeface="Times New Roman" panose="02020603050405020304" pitchFamily="18" charset="0"/>
                          <a:cs typeface="Times New Roman" panose="02020603050405020304" pitchFamily="18" charset="0"/>
                        </a:rPr>
                        <a:t>14,216</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dirty="0">
                          <a:effectLst/>
                          <a:latin typeface="Times New Roman" panose="02020603050405020304" pitchFamily="18" charset="0"/>
                          <a:cs typeface="Times New Roman" panose="02020603050405020304" pitchFamily="18" charset="0"/>
                        </a:rPr>
                        <a:t>132.7</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2854344"/>
                  </a:ext>
                </a:extLst>
              </a:tr>
              <a:tr h="229029">
                <a:tc>
                  <a:txBody>
                    <a:bodyPr/>
                    <a:lstStyle/>
                    <a:p>
                      <a:pPr marL="0" marR="0">
                        <a:lnSpc>
                          <a:spcPct val="115000"/>
                        </a:lnSpc>
                        <a:spcBef>
                          <a:spcPts val="0"/>
                        </a:spcBef>
                        <a:spcAft>
                          <a:spcPts val="1000"/>
                        </a:spcAft>
                      </a:pPr>
                      <a:r>
                        <a:rPr lang="en-US" sz="1100">
                          <a:effectLst/>
                          <a:latin typeface="Times New Roman" panose="02020603050405020304" pitchFamily="18" charset="0"/>
                          <a:cs typeface="Times New Roman" panose="02020603050405020304" pitchFamily="18" charset="0"/>
                        </a:rPr>
                        <a:t>French Polynesia</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a:effectLst/>
                          <a:latin typeface="Times New Roman" panose="02020603050405020304" pitchFamily="18" charset="0"/>
                          <a:cs typeface="Times New Roman" panose="02020603050405020304" pitchFamily="18" charset="0"/>
                        </a:rPr>
                        <a:t>479</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dirty="0">
                          <a:effectLst/>
                          <a:latin typeface="Times New Roman" panose="02020603050405020304" pitchFamily="18" charset="0"/>
                          <a:cs typeface="Times New Roman" panose="02020603050405020304" pitchFamily="18" charset="0"/>
                        </a:rPr>
                        <a:t>131.7</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38498506"/>
                  </a:ext>
                </a:extLst>
              </a:tr>
              <a:tr h="229029">
                <a:tc>
                  <a:txBody>
                    <a:bodyPr/>
                    <a:lstStyle/>
                    <a:p>
                      <a:pPr marL="0" marR="0">
                        <a:lnSpc>
                          <a:spcPct val="115000"/>
                        </a:lnSpc>
                        <a:spcBef>
                          <a:spcPts val="0"/>
                        </a:spcBef>
                        <a:spcAft>
                          <a:spcPts val="1000"/>
                        </a:spcAft>
                      </a:pPr>
                      <a:r>
                        <a:rPr lang="en-US" sz="1100">
                          <a:effectLst/>
                          <a:latin typeface="Times New Roman" panose="02020603050405020304" pitchFamily="18" charset="0"/>
                          <a:cs typeface="Times New Roman" panose="02020603050405020304" pitchFamily="18" charset="0"/>
                        </a:rPr>
                        <a:t>Romania</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a:effectLst/>
                          <a:latin typeface="Times New Roman" panose="02020603050405020304" pitchFamily="18" charset="0"/>
                          <a:cs typeface="Times New Roman" panose="02020603050405020304" pitchFamily="18" charset="0"/>
                        </a:rPr>
                        <a:t>53,974</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dirty="0">
                          <a:effectLst/>
                          <a:latin typeface="Times New Roman" panose="02020603050405020304" pitchFamily="18" charset="0"/>
                          <a:cs typeface="Times New Roman" panose="02020603050405020304" pitchFamily="18" charset="0"/>
                        </a:rPr>
                        <a:t>130.9</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07339867"/>
                  </a:ext>
                </a:extLst>
              </a:tr>
              <a:tr h="229029">
                <a:tc>
                  <a:txBody>
                    <a:bodyPr/>
                    <a:lstStyle/>
                    <a:p>
                      <a:pPr marL="0" marR="0">
                        <a:lnSpc>
                          <a:spcPct val="115000"/>
                        </a:lnSpc>
                        <a:spcBef>
                          <a:spcPts val="0"/>
                        </a:spcBef>
                        <a:spcAft>
                          <a:spcPts val="1000"/>
                        </a:spcAft>
                      </a:pPr>
                      <a:r>
                        <a:rPr lang="en-US" sz="1100">
                          <a:effectLst/>
                          <a:latin typeface="Times New Roman" panose="02020603050405020304" pitchFamily="18" charset="0"/>
                          <a:cs typeface="Times New Roman" panose="02020603050405020304" pitchFamily="18" charset="0"/>
                        </a:rPr>
                        <a:t>China</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a:effectLst/>
                          <a:latin typeface="Times New Roman" panose="02020603050405020304" pitchFamily="18" charset="0"/>
                          <a:cs typeface="Times New Roman" panose="02020603050405020304" pitchFamily="18" charset="0"/>
                        </a:rPr>
                        <a:t>2,992,600</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dirty="0">
                          <a:effectLst/>
                          <a:latin typeface="Times New Roman" panose="02020603050405020304" pitchFamily="18" charset="0"/>
                          <a:cs typeface="Times New Roman" panose="02020603050405020304" pitchFamily="18" charset="0"/>
                        </a:rPr>
                        <a:t>129.0</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02551249"/>
                  </a:ext>
                </a:extLst>
              </a:tr>
              <a:tr h="229029">
                <a:tc>
                  <a:txBody>
                    <a:bodyPr/>
                    <a:lstStyle/>
                    <a:p>
                      <a:pPr marL="0" marR="0">
                        <a:lnSpc>
                          <a:spcPct val="115000"/>
                        </a:lnSpc>
                        <a:spcBef>
                          <a:spcPts val="0"/>
                        </a:spcBef>
                        <a:spcAft>
                          <a:spcPts val="1000"/>
                        </a:spcAft>
                      </a:pPr>
                      <a:r>
                        <a:rPr lang="en-US" sz="1100">
                          <a:effectLst/>
                          <a:latin typeface="Times New Roman" panose="02020603050405020304" pitchFamily="18" charset="0"/>
                          <a:cs typeface="Times New Roman" panose="02020603050405020304" pitchFamily="18" charset="0"/>
                        </a:rPr>
                        <a:t>Moldova</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a:effectLst/>
                          <a:latin typeface="Times New Roman" panose="02020603050405020304" pitchFamily="18" charset="0"/>
                          <a:cs typeface="Times New Roman" panose="02020603050405020304" pitchFamily="18" charset="0"/>
                        </a:rPr>
                        <a:t>8,289</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dirty="0">
                          <a:effectLst/>
                          <a:latin typeface="Times New Roman" panose="02020603050405020304" pitchFamily="18" charset="0"/>
                          <a:cs typeface="Times New Roman" panose="02020603050405020304" pitchFamily="18" charset="0"/>
                        </a:rPr>
                        <a:t>127.8</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2570592"/>
                  </a:ext>
                </a:extLst>
              </a:tr>
              <a:tr h="229029">
                <a:tc>
                  <a:txBody>
                    <a:bodyPr/>
                    <a:lstStyle/>
                    <a:p>
                      <a:pPr marL="0" marR="0">
                        <a:lnSpc>
                          <a:spcPct val="115000"/>
                        </a:lnSpc>
                        <a:spcBef>
                          <a:spcPts val="0"/>
                        </a:spcBef>
                        <a:spcAft>
                          <a:spcPts val="1000"/>
                        </a:spcAft>
                      </a:pPr>
                      <a:r>
                        <a:rPr lang="en-US" sz="1100">
                          <a:effectLst/>
                          <a:latin typeface="Times New Roman" panose="02020603050405020304" pitchFamily="18" charset="0"/>
                          <a:cs typeface="Times New Roman" panose="02020603050405020304" pitchFamily="18" charset="0"/>
                        </a:rPr>
                        <a:t>Bosnia and Herzegovina</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a:effectLst/>
                          <a:latin typeface="Times New Roman" panose="02020603050405020304" pitchFamily="18" charset="0"/>
                          <a:cs typeface="Times New Roman" panose="02020603050405020304" pitchFamily="18" charset="0"/>
                        </a:rPr>
                        <a:t>9,142</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dirty="0">
                          <a:effectLst/>
                          <a:latin typeface="Times New Roman" panose="02020603050405020304" pitchFamily="18" charset="0"/>
                          <a:cs typeface="Times New Roman" panose="02020603050405020304" pitchFamily="18" charset="0"/>
                        </a:rPr>
                        <a:t>127.3</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73129321"/>
                  </a:ext>
                </a:extLst>
              </a:tr>
              <a:tr h="229029">
                <a:tc>
                  <a:txBody>
                    <a:bodyPr/>
                    <a:lstStyle/>
                    <a:p>
                      <a:pPr marL="0" marR="0">
                        <a:lnSpc>
                          <a:spcPct val="115000"/>
                        </a:lnSpc>
                        <a:spcBef>
                          <a:spcPts val="0"/>
                        </a:spcBef>
                        <a:spcAft>
                          <a:spcPts val="1000"/>
                        </a:spcAft>
                      </a:pPr>
                      <a:r>
                        <a:rPr lang="en-US" sz="1100">
                          <a:effectLst/>
                          <a:latin typeface="Times New Roman" panose="02020603050405020304" pitchFamily="18" charset="0"/>
                          <a:cs typeface="Times New Roman" panose="02020603050405020304" pitchFamily="18" charset="0"/>
                        </a:rPr>
                        <a:t>Uruguay</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a:effectLst/>
                          <a:latin typeface="Times New Roman" panose="02020603050405020304" pitchFamily="18" charset="0"/>
                          <a:cs typeface="Times New Roman" panose="02020603050405020304" pitchFamily="18" charset="0"/>
                        </a:rPr>
                        <a:t>8,534</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100" b="1" dirty="0">
                          <a:effectLst/>
                          <a:latin typeface="Times New Roman" panose="02020603050405020304" pitchFamily="18" charset="0"/>
                          <a:cs typeface="Times New Roman" panose="02020603050405020304" pitchFamily="18" charset="0"/>
                        </a:rPr>
                        <a:t>127.1</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48652820"/>
                  </a:ext>
                </a:extLst>
              </a:tr>
            </a:tbl>
          </a:graphicData>
        </a:graphic>
      </p:graphicFrame>
    </p:spTree>
    <p:extLst>
      <p:ext uri="{BB962C8B-B14F-4D97-AF65-F5344CB8AC3E}">
        <p14:creationId xmlns:p14="http://schemas.microsoft.com/office/powerpoint/2010/main" val="14862573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654C3E-47A0-4E5E-9F4C-442ABE263351}"/>
              </a:ext>
            </a:extLst>
          </p:cNvPr>
          <p:cNvSpPr>
            <a:spLocks noGrp="1"/>
          </p:cNvSpPr>
          <p:nvPr>
            <p:ph type="title"/>
          </p:nvPr>
        </p:nvSpPr>
        <p:spPr>
          <a:xfrm>
            <a:off x="646111" y="300318"/>
            <a:ext cx="9404723" cy="1400530"/>
          </a:xfrm>
        </p:spPr>
        <p:txBody>
          <a:bodyPr/>
          <a:lstStyle/>
          <a:p>
            <a:pPr algn="ctr"/>
            <a:r>
              <a:rPr lang="en-US" sz="2400" b="1" spc="-50" dirty="0">
                <a:solidFill>
                  <a:srgbClr val="EE9327"/>
                </a:solidFill>
                <a:effectLst/>
                <a:latin typeface="Times New Roman" panose="02020603050405020304" pitchFamily="18" charset="0"/>
                <a:ea typeface="Times New Roman" panose="02020603050405020304" pitchFamily="18" charset="0"/>
                <a:cs typeface="Times New Roman" panose="02020603050405020304" pitchFamily="18" charset="0"/>
              </a:rPr>
              <a:t>Cancer mortality in women</a:t>
            </a:r>
            <a:br>
              <a:rPr lang="en-US" sz="20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30F6BA22-FC57-468B-A5F4-062C6C811A67}"/>
              </a:ext>
            </a:extLst>
          </p:cNvPr>
          <p:cNvSpPr>
            <a:spLocks noGrp="1"/>
          </p:cNvSpPr>
          <p:nvPr>
            <p:ph idx="1"/>
          </p:nvPr>
        </p:nvSpPr>
        <p:spPr>
          <a:xfrm>
            <a:off x="1214360" y="856649"/>
            <a:ext cx="8946541" cy="4195481"/>
          </a:xfrm>
        </p:spPr>
        <p:txBody>
          <a:bodyPr/>
          <a:lstStyle/>
          <a:p>
            <a:pPr marL="0" marR="0">
              <a:lnSpc>
                <a:spcPct val="115000"/>
              </a:lnSpc>
              <a:spcBef>
                <a:spcPts val="1200"/>
              </a:spcBef>
              <a:spcAft>
                <a:spcPts val="600"/>
              </a:spcAft>
            </a:pPr>
            <a:r>
              <a:rPr lang="en-US" sz="2000" spc="-10" dirty="0">
                <a:effectLst/>
                <a:latin typeface="Times New Roman" panose="02020603050405020304" pitchFamily="18" charset="0"/>
                <a:ea typeface="Times New Roman" panose="02020603050405020304" pitchFamily="18" charset="0"/>
                <a:cs typeface="Times New Roman" panose="02020603050405020304" pitchFamily="18" charset="0"/>
              </a:rPr>
              <a:t>The highest rate of death from cancer in women was in Zimbabwe at 142.9 women per 100,000.</a:t>
            </a:r>
            <a:endParaRPr lang="sr-Latn-RS" spc="-10" dirty="0">
              <a:latin typeface="Times New Roman" panose="02020603050405020304" pitchFamily="18" charset="0"/>
              <a:ea typeface="Times New Roman" panose="02020603050405020304" pitchFamily="18" charset="0"/>
              <a:cs typeface="Times New Roman" panose="02020603050405020304" pitchFamily="18" charset="0"/>
            </a:endParaRPr>
          </a:p>
          <a:p>
            <a:pPr marL="0" marR="0">
              <a:lnSpc>
                <a:spcPct val="115000"/>
              </a:lnSpc>
              <a:spcBef>
                <a:spcPts val="1200"/>
              </a:spcBef>
              <a:spcAft>
                <a:spcPts val="600"/>
              </a:spcAft>
            </a:pPr>
            <a:r>
              <a:rPr lang="en-US" sz="2000" spc="-10" dirty="0">
                <a:effectLst/>
                <a:latin typeface="Times New Roman" panose="02020603050405020304" pitchFamily="18" charset="0"/>
                <a:ea typeface="Times New Roman" panose="02020603050405020304" pitchFamily="18" charset="0"/>
                <a:cs typeface="Times New Roman" panose="02020603050405020304" pitchFamily="18" charset="0"/>
              </a:rPr>
              <a:t>The age-</a:t>
            </a:r>
            <a:r>
              <a:rPr lang="en-US" sz="2000" spc="-10" dirty="0" err="1">
                <a:effectLst/>
                <a:latin typeface="Times New Roman" panose="02020603050405020304" pitchFamily="18" charset="0"/>
                <a:ea typeface="Times New Roman" panose="02020603050405020304" pitchFamily="18" charset="0"/>
                <a:cs typeface="Times New Roman" panose="02020603050405020304" pitchFamily="18" charset="0"/>
              </a:rPr>
              <a:t>standardised</a:t>
            </a:r>
            <a:r>
              <a:rPr lang="en-US" sz="2000" spc="-10" dirty="0">
                <a:effectLst/>
                <a:latin typeface="Times New Roman" panose="02020603050405020304" pitchFamily="18" charset="0"/>
                <a:ea typeface="Times New Roman" panose="02020603050405020304" pitchFamily="18" charset="0"/>
                <a:cs typeface="Times New Roman" panose="02020603050405020304" pitchFamily="18" charset="0"/>
              </a:rPr>
              <a:t> rate was at least 120 per 100,000 in 6 countries: Zimbabwe, Mongolia, Samoa, Malawi, Serbia and Papua New Guinea.</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graphicFrame>
        <p:nvGraphicFramePr>
          <p:cNvPr id="5" name="Table 4">
            <a:extLst>
              <a:ext uri="{FF2B5EF4-FFF2-40B4-BE49-F238E27FC236}">
                <a16:creationId xmlns:a16="http://schemas.microsoft.com/office/drawing/2014/main" id="{F4DE061C-0D4B-4111-A4C1-ABDA2235175D}"/>
              </a:ext>
            </a:extLst>
          </p:cNvPr>
          <p:cNvGraphicFramePr>
            <a:graphicFrameLocks noGrp="1"/>
          </p:cNvGraphicFramePr>
          <p:nvPr>
            <p:extLst>
              <p:ext uri="{D42A27DB-BD31-4B8C-83A1-F6EECF244321}">
                <p14:modId xmlns:p14="http://schemas.microsoft.com/office/powerpoint/2010/main" val="55395375"/>
              </p:ext>
            </p:extLst>
          </p:nvPr>
        </p:nvGraphicFramePr>
        <p:xfrm>
          <a:off x="2455545" y="2702083"/>
          <a:ext cx="6242685" cy="3605587"/>
        </p:xfrm>
        <a:graphic>
          <a:graphicData uri="http://schemas.openxmlformats.org/drawingml/2006/table">
            <a:tbl>
              <a:tblPr firstRow="1" firstCol="1" bandRow="1">
                <a:tableStyleId>{5C22544A-7EE6-4342-B048-85BDC9FD1C3A}</a:tableStyleId>
              </a:tblPr>
              <a:tblGrid>
                <a:gridCol w="2641600">
                  <a:extLst>
                    <a:ext uri="{9D8B030D-6E8A-4147-A177-3AD203B41FA5}">
                      <a16:colId xmlns:a16="http://schemas.microsoft.com/office/drawing/2014/main" val="2354576383"/>
                    </a:ext>
                  </a:extLst>
                </a:gridCol>
                <a:gridCol w="1878330">
                  <a:extLst>
                    <a:ext uri="{9D8B030D-6E8A-4147-A177-3AD203B41FA5}">
                      <a16:colId xmlns:a16="http://schemas.microsoft.com/office/drawing/2014/main" val="1916784719"/>
                    </a:ext>
                  </a:extLst>
                </a:gridCol>
                <a:gridCol w="1722755">
                  <a:extLst>
                    <a:ext uri="{9D8B030D-6E8A-4147-A177-3AD203B41FA5}">
                      <a16:colId xmlns:a16="http://schemas.microsoft.com/office/drawing/2014/main" val="2310718632"/>
                    </a:ext>
                  </a:extLst>
                </a:gridCol>
              </a:tblGrid>
              <a:tr h="369094">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Women</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dirty="0">
                          <a:effectLst/>
                          <a:latin typeface="Times New Roman" panose="02020603050405020304" pitchFamily="18" charset="0"/>
                          <a:cs typeface="Times New Roman" panose="02020603050405020304" pitchFamily="18" charset="0"/>
                        </a:rPr>
                        <a:t>Number</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ASR/100,000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15474211"/>
                  </a:ext>
                </a:extLst>
              </a:tr>
              <a:tr h="248961">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World</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dirty="0">
                          <a:effectLst/>
                          <a:latin typeface="Times New Roman" panose="02020603050405020304" pitchFamily="18" charset="0"/>
                          <a:cs typeface="Times New Roman" panose="02020603050405020304" pitchFamily="18" charset="0"/>
                        </a:rPr>
                        <a:t>4,403,188</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83.7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17923516"/>
                  </a:ext>
                </a:extLst>
              </a:tr>
              <a:tr h="248961">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Zimbabwe</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6,628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142.9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94263238"/>
                  </a:ext>
                </a:extLst>
              </a:tr>
              <a:tr h="248961">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Mongolia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dirty="0">
                          <a:effectLst/>
                          <a:latin typeface="Times New Roman" panose="02020603050405020304" pitchFamily="18" charset="0"/>
                          <a:cs typeface="Times New Roman" panose="02020603050405020304" pitchFamily="18" charset="0"/>
                        </a:rPr>
                        <a:t>1,940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138.5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72968943"/>
                  </a:ext>
                </a:extLst>
              </a:tr>
              <a:tr h="248961">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Samoa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dirty="0">
                          <a:effectLst/>
                          <a:latin typeface="Times New Roman" panose="02020603050405020304" pitchFamily="18" charset="0"/>
                          <a:cs typeface="Times New Roman" panose="02020603050405020304" pitchFamily="18" charset="0"/>
                        </a:rPr>
                        <a:t>107</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130.6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77268732"/>
                  </a:ext>
                </a:extLst>
              </a:tr>
              <a:tr h="248961">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Malawi</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dirty="0">
                          <a:effectLst/>
                          <a:latin typeface="Times New Roman" panose="02020603050405020304" pitchFamily="18" charset="0"/>
                          <a:cs typeface="Times New Roman" panose="02020603050405020304" pitchFamily="18" charset="0"/>
                        </a:rPr>
                        <a:t>7,689</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128.6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92457388"/>
                  </a:ext>
                </a:extLst>
              </a:tr>
              <a:tr h="248961">
                <a:tc>
                  <a:txBody>
                    <a:bodyPr/>
                    <a:lstStyle/>
                    <a:p>
                      <a:pPr marL="0" marR="0">
                        <a:lnSpc>
                          <a:spcPct val="115000"/>
                        </a:lnSpc>
                        <a:spcBef>
                          <a:spcPts val="0"/>
                        </a:spcBef>
                        <a:spcAft>
                          <a:spcPts val="1000"/>
                        </a:spcAft>
                      </a:pPr>
                      <a:r>
                        <a:rPr lang="en-US" sz="1200" dirty="0">
                          <a:effectLst/>
                          <a:highlight>
                            <a:srgbClr val="FF00FF"/>
                          </a:highlight>
                          <a:latin typeface="Times New Roman" panose="02020603050405020304" pitchFamily="18" charset="0"/>
                          <a:cs typeface="Times New Roman" panose="02020603050405020304" pitchFamily="18" charset="0"/>
                        </a:rPr>
                        <a:t>Serbia</a:t>
                      </a:r>
                      <a:endParaRPr lang="en-US" sz="1200" dirty="0">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a:effectLst/>
                          <a:highlight>
                            <a:srgbClr val="FF00FF"/>
                          </a:highlight>
                          <a:latin typeface="Times New Roman" panose="02020603050405020304" pitchFamily="18" charset="0"/>
                          <a:cs typeface="Times New Roman" panose="02020603050405020304" pitchFamily="18" charset="0"/>
                        </a:rPr>
                        <a:t>12,168</a:t>
                      </a:r>
                      <a:endParaRPr lang="en-US" sz="1200">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dirty="0">
                          <a:effectLst/>
                          <a:highlight>
                            <a:srgbClr val="FF00FF"/>
                          </a:highlight>
                          <a:latin typeface="Times New Roman" panose="02020603050405020304" pitchFamily="18" charset="0"/>
                          <a:cs typeface="Times New Roman" panose="02020603050405020304" pitchFamily="18" charset="0"/>
                        </a:rPr>
                        <a:t>122.8</a:t>
                      </a:r>
                      <a:endParaRPr lang="en-US" sz="1200" dirty="0">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77942393"/>
                  </a:ext>
                </a:extLst>
              </a:tr>
              <a:tr h="248961">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Papua New Guinea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dirty="0">
                          <a:effectLst/>
                          <a:latin typeface="Times New Roman" panose="02020603050405020304" pitchFamily="18" charset="0"/>
                          <a:cs typeface="Times New Roman" panose="02020603050405020304" pitchFamily="18" charset="0"/>
                        </a:rPr>
                        <a:t>3,688</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121.5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97682632"/>
                  </a:ext>
                </a:extLst>
              </a:tr>
              <a:tr h="248961">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Mali</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6,234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119.2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97078541"/>
                  </a:ext>
                </a:extLst>
              </a:tr>
              <a:tr h="248961">
                <a:tc>
                  <a:txBody>
                    <a:bodyPr/>
                    <a:lstStyle/>
                    <a:p>
                      <a:pPr marL="0" marR="0">
                        <a:lnSpc>
                          <a:spcPct val="115000"/>
                        </a:lnSpc>
                        <a:spcBef>
                          <a:spcPts val="0"/>
                        </a:spcBef>
                        <a:spcAft>
                          <a:spcPts val="1000"/>
                        </a:spcAft>
                      </a:pPr>
                      <a:r>
                        <a:rPr lang="en-US" sz="1200" dirty="0">
                          <a:effectLst/>
                          <a:latin typeface="Times New Roman" panose="02020603050405020304" pitchFamily="18" charset="0"/>
                          <a:cs typeface="Times New Roman" panose="02020603050405020304" pitchFamily="18" charset="0"/>
                        </a:rPr>
                        <a:t>Barbados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dirty="0">
                          <a:effectLst/>
                          <a:latin typeface="Times New Roman" panose="02020603050405020304" pitchFamily="18" charset="0"/>
                          <a:cs typeface="Times New Roman" panose="02020603050405020304" pitchFamily="18" charset="0"/>
                        </a:rPr>
                        <a:t>369</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dirty="0">
                          <a:effectLst/>
                          <a:latin typeface="Times New Roman" panose="02020603050405020304" pitchFamily="18" charset="0"/>
                          <a:cs typeface="Times New Roman" panose="02020603050405020304" pitchFamily="18" charset="0"/>
                        </a:rPr>
                        <a:t>118.0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59165811"/>
                  </a:ext>
                </a:extLst>
              </a:tr>
              <a:tr h="248961">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Hungary</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15,365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dirty="0">
                          <a:effectLst/>
                          <a:latin typeface="Times New Roman" panose="02020603050405020304" pitchFamily="18" charset="0"/>
                          <a:cs typeface="Times New Roman" panose="02020603050405020304" pitchFamily="18" charset="0"/>
                        </a:rPr>
                        <a:t>117.6</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51188351"/>
                  </a:ext>
                </a:extLst>
              </a:tr>
              <a:tr h="248961">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Fiji</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513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dirty="0">
                          <a:effectLst/>
                          <a:latin typeface="Times New Roman" panose="02020603050405020304" pitchFamily="18" charset="0"/>
                          <a:cs typeface="Times New Roman" panose="02020603050405020304" pitchFamily="18" charset="0"/>
                        </a:rPr>
                        <a:t>116.1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7255247"/>
                  </a:ext>
                </a:extLst>
              </a:tr>
              <a:tr h="248961">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Uganda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12,893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dirty="0">
                          <a:effectLst/>
                          <a:latin typeface="Times New Roman" panose="02020603050405020304" pitchFamily="18" charset="0"/>
                          <a:cs typeface="Times New Roman" panose="02020603050405020304" pitchFamily="18" charset="0"/>
                        </a:rPr>
                        <a:t>113.6</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85125583"/>
                  </a:ext>
                </a:extLst>
              </a:tr>
              <a:tr h="248961">
                <a:tc>
                  <a:txBody>
                    <a:bodyPr/>
                    <a:lstStyle/>
                    <a:p>
                      <a:pPr marL="0" marR="0">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Montenegro</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a:effectLst/>
                          <a:latin typeface="Times New Roman" panose="02020603050405020304" pitchFamily="18" charset="0"/>
                          <a:cs typeface="Times New Roman" panose="02020603050405020304" pitchFamily="18" charset="0"/>
                        </a:rPr>
                        <a:t>727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dirty="0">
                          <a:effectLst/>
                          <a:latin typeface="Times New Roman" panose="02020603050405020304" pitchFamily="18" charset="0"/>
                          <a:cs typeface="Times New Roman" panose="02020603050405020304" pitchFamily="18" charset="0"/>
                        </a:rPr>
                        <a:t>113.2</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57695999"/>
                  </a:ext>
                </a:extLst>
              </a:tr>
            </a:tbl>
          </a:graphicData>
        </a:graphic>
      </p:graphicFrame>
    </p:spTree>
    <p:extLst>
      <p:ext uri="{BB962C8B-B14F-4D97-AF65-F5344CB8AC3E}">
        <p14:creationId xmlns:p14="http://schemas.microsoft.com/office/powerpoint/2010/main" val="3419669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254" y="1413198"/>
            <a:ext cx="9404723" cy="1400530"/>
          </a:xfrm>
        </p:spPr>
        <p:txBody>
          <a:bodyPr/>
          <a:lstStyle/>
          <a:p>
            <a:pPr algn="ctr"/>
            <a:r>
              <a:rPr lang="en-US" sz="4400" dirty="0">
                <a:solidFill>
                  <a:schemeClr val="tx1"/>
                </a:solidFill>
                <a:latin typeface="Cambria"/>
                <a:ea typeface="Calibri"/>
                <a:cs typeface="Times New Roman"/>
              </a:rPr>
              <a:t>Chronic non-communicable diseases (NCDs)</a:t>
            </a:r>
            <a:endParaRPr 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726280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52391-65B2-4DA8-AB54-79A9D9267D3E}"/>
              </a:ext>
            </a:extLst>
          </p:cNvPr>
          <p:cNvSpPr>
            <a:spLocks noGrp="1"/>
          </p:cNvSpPr>
          <p:nvPr>
            <p:ph type="title"/>
          </p:nvPr>
        </p:nvSpPr>
        <p:spPr/>
        <p:txBody>
          <a:bodyPr/>
          <a:lstStyle/>
          <a:p>
            <a:pPr algn="ctr"/>
            <a:r>
              <a:rPr lang="en-US"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Reducing the burden</a:t>
            </a:r>
            <a:br>
              <a:rPr lang="en-US" sz="44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4A905815-9F00-4A71-B62F-EB6C59867E42}"/>
              </a:ext>
            </a:extLst>
          </p:cNvPr>
          <p:cNvSpPr>
            <a:spLocks noGrp="1"/>
          </p:cNvSpPr>
          <p:nvPr>
            <p:ph idx="1"/>
          </p:nvPr>
        </p:nvSpPr>
        <p:spPr>
          <a:xfrm>
            <a:off x="1103312" y="1312334"/>
            <a:ext cx="8946541" cy="4936066"/>
          </a:xfrm>
        </p:spPr>
        <p:txBody>
          <a:bodyPr/>
          <a:lstStyle/>
          <a:p>
            <a:pPr marL="0" marR="0" algn="just">
              <a:lnSpc>
                <a:spcPct val="115000"/>
              </a:lnSpc>
              <a:spcBef>
                <a:spcPts val="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Between 30 and 50% of cancers can currently be prevented by avoiding risk factors and implementing existing evidence-based prevention strategies. </a:t>
            </a:r>
            <a:endParaRPr lang="sr-Latn-R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just">
              <a:lnSpc>
                <a:spcPct val="115000"/>
              </a:lnSpc>
              <a:spcBef>
                <a:spcPts val="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cancer burden can also be reduced through early detection of cancer and appropriate treatment and care of patients who develop cancer. Many cancers have a high chance of cure if diagnosed early and treated appropriately. </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4975566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3477E-F0AA-4A62-A2C6-B86B2CBF061A}"/>
              </a:ext>
            </a:extLst>
          </p:cNvPr>
          <p:cNvSpPr>
            <a:spLocks noGrp="1"/>
          </p:cNvSpPr>
          <p:nvPr>
            <p:ph type="title"/>
          </p:nvPr>
        </p:nvSpPr>
        <p:spPr>
          <a:xfrm>
            <a:off x="691089" y="452718"/>
            <a:ext cx="9404723" cy="1400530"/>
          </a:xfrm>
        </p:spPr>
        <p:txBody>
          <a:bodyPr/>
          <a:lstStyle/>
          <a:p>
            <a:pPr algn="ctr"/>
            <a:r>
              <a:rPr lang="en-US"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Prevention</a:t>
            </a:r>
            <a:br>
              <a:rPr lang="en-US"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endParaRPr lang="en-US" sz="2400"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7F230AB7-F906-4C62-B74C-8E4EB865F838}"/>
              </a:ext>
            </a:extLst>
          </p:cNvPr>
          <p:cNvSpPr>
            <a:spLocks noGrp="1"/>
          </p:cNvSpPr>
          <p:nvPr>
            <p:ph idx="1"/>
          </p:nvPr>
        </p:nvSpPr>
        <p:spPr>
          <a:xfrm>
            <a:off x="1104293" y="1214718"/>
            <a:ext cx="8946541" cy="5190564"/>
          </a:xfrm>
        </p:spPr>
        <p:txBody>
          <a:bodyPr>
            <a:normAutofit fontScale="62500" lnSpcReduction="20000"/>
          </a:bodyPr>
          <a:lstStyle/>
          <a:p>
            <a:pPr marL="0" marR="0" algn="just">
              <a:lnSpc>
                <a:spcPct val="115000"/>
              </a:lnSpc>
              <a:spcBef>
                <a:spcPts val="0"/>
              </a:spcBef>
              <a:spcAft>
                <a:spcPts val="1000"/>
              </a:spcAft>
            </a:pPr>
            <a:r>
              <a:rPr lang="en-US" sz="2600" dirty="0">
                <a:effectLst/>
                <a:latin typeface="Times New Roman" panose="02020603050405020304" pitchFamily="18" charset="0"/>
                <a:ea typeface="Times New Roman" panose="02020603050405020304" pitchFamily="18" charset="0"/>
                <a:cs typeface="Times New Roman" panose="02020603050405020304" pitchFamily="18" charset="0"/>
              </a:rPr>
              <a:t>Cancer risk can be reduced by:</a:t>
            </a:r>
            <a:endParaRPr lang="en-US" sz="2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SzPts val="1000"/>
              <a:buFont typeface="Symbol" panose="05050102010706020507" pitchFamily="18" charset="2"/>
              <a:buChar char=""/>
              <a:tabLst>
                <a:tab pos="457200" algn="l"/>
              </a:tabLst>
            </a:pPr>
            <a:r>
              <a:rPr lang="en-US" sz="2600" dirty="0">
                <a:effectLst/>
                <a:latin typeface="Times New Roman" panose="02020603050405020304" pitchFamily="18" charset="0"/>
                <a:ea typeface="Times New Roman" panose="02020603050405020304" pitchFamily="18" charset="0"/>
                <a:cs typeface="Times New Roman" panose="02020603050405020304" pitchFamily="18" charset="0"/>
              </a:rPr>
              <a:t>not using tobacco;</a:t>
            </a:r>
            <a:endParaRPr lang="en-US" sz="2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SzPts val="1000"/>
              <a:buFont typeface="Symbol" panose="05050102010706020507" pitchFamily="18" charset="2"/>
              <a:buChar char=""/>
              <a:tabLst>
                <a:tab pos="457200" algn="l"/>
              </a:tabLst>
            </a:pPr>
            <a:r>
              <a:rPr lang="en-US" sz="2600" dirty="0">
                <a:effectLst/>
                <a:latin typeface="Times New Roman" panose="02020603050405020304" pitchFamily="18" charset="0"/>
                <a:ea typeface="Times New Roman" panose="02020603050405020304" pitchFamily="18" charset="0"/>
                <a:cs typeface="Times New Roman" panose="02020603050405020304" pitchFamily="18" charset="0"/>
              </a:rPr>
              <a:t>maintaining a healthy body weight;</a:t>
            </a:r>
            <a:endParaRPr lang="en-US" sz="2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SzPts val="1000"/>
              <a:buFont typeface="Symbol" panose="05050102010706020507" pitchFamily="18" charset="2"/>
              <a:buChar char=""/>
              <a:tabLst>
                <a:tab pos="457200" algn="l"/>
              </a:tabLst>
            </a:pPr>
            <a:r>
              <a:rPr lang="en-US" sz="2600" dirty="0">
                <a:effectLst/>
                <a:latin typeface="Times New Roman" panose="02020603050405020304" pitchFamily="18" charset="0"/>
                <a:ea typeface="Times New Roman" panose="02020603050405020304" pitchFamily="18" charset="0"/>
                <a:cs typeface="Times New Roman" panose="02020603050405020304" pitchFamily="18" charset="0"/>
              </a:rPr>
              <a:t>eating a healthy diet, including fruit and vegetables;</a:t>
            </a:r>
            <a:endParaRPr lang="en-US" sz="2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SzPts val="1000"/>
              <a:buFont typeface="Symbol" panose="05050102010706020507" pitchFamily="18" charset="2"/>
              <a:buChar char=""/>
              <a:tabLst>
                <a:tab pos="457200" algn="l"/>
              </a:tabLst>
            </a:pPr>
            <a:r>
              <a:rPr lang="en-US" sz="2600" dirty="0">
                <a:effectLst/>
                <a:latin typeface="Times New Roman" panose="02020603050405020304" pitchFamily="18" charset="0"/>
                <a:ea typeface="Times New Roman" panose="02020603050405020304" pitchFamily="18" charset="0"/>
                <a:cs typeface="Times New Roman" panose="02020603050405020304" pitchFamily="18" charset="0"/>
              </a:rPr>
              <a:t>doing physical activity on a regular basis;</a:t>
            </a:r>
            <a:endParaRPr lang="en-US" sz="2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SzPts val="1000"/>
              <a:buFont typeface="Symbol" panose="05050102010706020507" pitchFamily="18" charset="2"/>
              <a:buChar char=""/>
              <a:tabLst>
                <a:tab pos="457200" algn="l"/>
              </a:tabLst>
            </a:pPr>
            <a:r>
              <a:rPr lang="en-US" sz="2600" dirty="0">
                <a:effectLst/>
                <a:latin typeface="Times New Roman" panose="02020603050405020304" pitchFamily="18" charset="0"/>
                <a:ea typeface="Times New Roman" panose="02020603050405020304" pitchFamily="18" charset="0"/>
                <a:cs typeface="Times New Roman" panose="02020603050405020304" pitchFamily="18" charset="0"/>
              </a:rPr>
              <a:t>avoiding or reducing consumption of alcohol;</a:t>
            </a:r>
            <a:endParaRPr lang="en-US" sz="2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SzPts val="1000"/>
              <a:buFont typeface="Symbol" panose="05050102010706020507" pitchFamily="18" charset="2"/>
              <a:buChar char=""/>
              <a:tabLst>
                <a:tab pos="457200" algn="l"/>
              </a:tabLst>
            </a:pPr>
            <a:r>
              <a:rPr lang="en-US" sz="2600" dirty="0">
                <a:effectLst/>
                <a:latin typeface="Times New Roman" panose="02020603050405020304" pitchFamily="18" charset="0"/>
                <a:ea typeface="Times New Roman" panose="02020603050405020304" pitchFamily="18" charset="0"/>
                <a:cs typeface="Times New Roman" panose="02020603050405020304" pitchFamily="18" charset="0"/>
              </a:rPr>
              <a:t>getting vaccinated against HPV and hepatitis B if you belong to a group for which vaccination is recommended;</a:t>
            </a:r>
            <a:endParaRPr lang="en-US" sz="2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SzPts val="1000"/>
              <a:buFont typeface="Symbol" panose="05050102010706020507" pitchFamily="18" charset="2"/>
              <a:buChar char=""/>
              <a:tabLst>
                <a:tab pos="457200" algn="l"/>
              </a:tabLst>
            </a:pPr>
            <a:r>
              <a:rPr lang="en-US" sz="2600" dirty="0">
                <a:effectLst/>
                <a:latin typeface="Times New Roman" panose="02020603050405020304" pitchFamily="18" charset="0"/>
                <a:ea typeface="Times New Roman" panose="02020603050405020304" pitchFamily="18" charset="0"/>
                <a:cs typeface="Times New Roman" panose="02020603050405020304" pitchFamily="18" charset="0"/>
              </a:rPr>
              <a:t>avoiding ultraviolet radiation exposure (which primarily results from exposure to the sun and artificial tanning devices) and/or using sun protection measures;</a:t>
            </a:r>
            <a:endParaRPr lang="en-US" sz="2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SzPts val="1000"/>
              <a:buFont typeface="Symbol" panose="05050102010706020507" pitchFamily="18" charset="2"/>
              <a:buChar char=""/>
              <a:tabLst>
                <a:tab pos="457200" algn="l"/>
              </a:tabLst>
            </a:pPr>
            <a:r>
              <a:rPr lang="en-US" sz="2600" dirty="0">
                <a:effectLst/>
                <a:latin typeface="Times New Roman" panose="02020603050405020304" pitchFamily="18" charset="0"/>
                <a:ea typeface="Times New Roman" panose="02020603050405020304" pitchFamily="18" charset="0"/>
                <a:cs typeface="Times New Roman" panose="02020603050405020304" pitchFamily="18" charset="0"/>
              </a:rPr>
              <a:t>ensuring safe and appropriate use of radiation in health care (for diagnostic and therapeutic purposes);</a:t>
            </a:r>
            <a:endParaRPr lang="en-US" sz="2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SzPts val="1000"/>
              <a:buFont typeface="Symbol" panose="05050102010706020507" pitchFamily="18" charset="2"/>
              <a:buChar char=""/>
              <a:tabLst>
                <a:tab pos="457200" algn="l"/>
              </a:tabLst>
            </a:pPr>
            <a:r>
              <a:rPr lang="en-US" sz="2600" dirty="0">
                <a:effectLst/>
                <a:latin typeface="Times New Roman" panose="02020603050405020304" pitchFamily="18" charset="0"/>
                <a:ea typeface="Times New Roman" panose="02020603050405020304" pitchFamily="18" charset="0"/>
                <a:cs typeface="Times New Roman" panose="02020603050405020304" pitchFamily="18" charset="0"/>
              </a:rPr>
              <a:t>minimizing occupational exposure to ionizing radiation; and</a:t>
            </a:r>
            <a:endParaRPr lang="en-US" sz="2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SzPts val="1000"/>
              <a:buFont typeface="Symbol" panose="05050102010706020507" pitchFamily="18" charset="2"/>
              <a:buChar char=""/>
              <a:tabLst>
                <a:tab pos="457200" algn="l"/>
              </a:tabLst>
            </a:pPr>
            <a:r>
              <a:rPr lang="en-US" sz="2600" dirty="0">
                <a:effectLst/>
                <a:latin typeface="Times New Roman" panose="02020603050405020304" pitchFamily="18" charset="0"/>
                <a:ea typeface="Times New Roman" panose="02020603050405020304" pitchFamily="18" charset="0"/>
                <a:cs typeface="Times New Roman" panose="02020603050405020304" pitchFamily="18" charset="0"/>
              </a:rPr>
              <a:t>reducing exposure to outdoor air pollution and indoor air pollution, including radon (a radioactive gas produced from the natural decay of uranium, which can accumulate in buildings — homes, schools and workplaces).</a:t>
            </a:r>
            <a:endParaRPr lang="en-US" sz="26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2814348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0C3CB-61B3-4BE0-8D9E-C6E155881FE9}"/>
              </a:ext>
            </a:extLst>
          </p:cNvPr>
          <p:cNvSpPr>
            <a:spLocks noGrp="1"/>
          </p:cNvSpPr>
          <p:nvPr>
            <p:ph type="title"/>
          </p:nvPr>
        </p:nvSpPr>
        <p:spPr>
          <a:xfrm>
            <a:off x="645130" y="198718"/>
            <a:ext cx="9404723" cy="622549"/>
          </a:xfrm>
        </p:spPr>
        <p:txBody>
          <a:bodyPr/>
          <a:lstStyle/>
          <a:p>
            <a:pPr algn="ct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Early detection</a:t>
            </a:r>
            <a:br>
              <a:rPr lang="en-US" sz="44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493204E5-6382-4F05-8357-473C7853ECE8}"/>
              </a:ext>
            </a:extLst>
          </p:cNvPr>
          <p:cNvSpPr>
            <a:spLocks noGrp="1"/>
          </p:cNvSpPr>
          <p:nvPr>
            <p:ph idx="1"/>
          </p:nvPr>
        </p:nvSpPr>
        <p:spPr>
          <a:xfrm>
            <a:off x="1103312" y="914400"/>
            <a:ext cx="8946541" cy="5334000"/>
          </a:xfrm>
        </p:spPr>
        <p:txBody>
          <a:bodyPr>
            <a:normAutofit fontScale="85000" lnSpcReduction="20000"/>
          </a:bodyPr>
          <a:lstStyle/>
          <a:p>
            <a:pPr marL="0" marR="0" algn="just">
              <a:lnSpc>
                <a:spcPct val="115000"/>
              </a:lnSpc>
              <a:spcBef>
                <a:spcPts val="0"/>
              </a:spcBef>
              <a:spcAft>
                <a:spcPts val="1000"/>
              </a:spcAft>
            </a:pPr>
            <a:r>
              <a:rPr lang="en-US" sz="2100" dirty="0">
                <a:effectLst/>
                <a:latin typeface="Times New Roman" panose="02020603050405020304" pitchFamily="18" charset="0"/>
                <a:ea typeface="Calibri" panose="020F0502020204030204" pitchFamily="34" charset="0"/>
                <a:cs typeface="Times New Roman" panose="02020603050405020304" pitchFamily="18" charset="0"/>
              </a:rPr>
              <a:t>Cancer mortality is reduced when cases are detected and treated early. There are two components of early detection: </a:t>
            </a:r>
            <a:r>
              <a:rPr lang="en-US" sz="2100" b="1" i="1" u="sng" dirty="0">
                <a:effectLst/>
                <a:latin typeface="Times New Roman" panose="02020603050405020304" pitchFamily="18" charset="0"/>
                <a:ea typeface="Calibri" panose="020F0502020204030204" pitchFamily="34" charset="0"/>
                <a:cs typeface="Times New Roman" panose="02020603050405020304" pitchFamily="18" charset="0"/>
              </a:rPr>
              <a:t>early diagnosis and screening. </a:t>
            </a:r>
          </a:p>
          <a:p>
            <a:pPr marL="0" marR="0" indent="0" algn="just">
              <a:lnSpc>
                <a:spcPct val="115000"/>
              </a:lnSpc>
              <a:spcBef>
                <a:spcPts val="0"/>
              </a:spcBef>
              <a:spcAft>
                <a:spcPts val="1000"/>
              </a:spcAft>
              <a:buNone/>
            </a:pPr>
            <a:r>
              <a:rPr lang="en-US" sz="2100" b="1" i="1" dirty="0">
                <a:effectLst/>
                <a:latin typeface="Times New Roman" panose="02020603050405020304" pitchFamily="18" charset="0"/>
                <a:ea typeface="Calibri" panose="020F0502020204030204" pitchFamily="34" charset="0"/>
                <a:cs typeface="Times New Roman" panose="02020603050405020304" pitchFamily="18" charset="0"/>
              </a:rPr>
              <a:t>Early diagnosis</a:t>
            </a:r>
          </a:p>
          <a:p>
            <a:pPr marL="0" marR="0" algn="just">
              <a:lnSpc>
                <a:spcPct val="115000"/>
              </a:lnSpc>
              <a:spcBef>
                <a:spcPts val="0"/>
              </a:spcBef>
              <a:spcAft>
                <a:spcPts val="1000"/>
              </a:spcAft>
            </a:pPr>
            <a:r>
              <a:rPr lang="en-US" sz="2100" dirty="0">
                <a:effectLst/>
                <a:latin typeface="Times New Roman" panose="02020603050405020304" pitchFamily="18" charset="0"/>
                <a:ea typeface="Calibri" panose="020F0502020204030204" pitchFamily="34" charset="0"/>
                <a:cs typeface="Times New Roman" panose="02020603050405020304" pitchFamily="18" charset="0"/>
              </a:rPr>
              <a:t>When identified early, cancer is more likely to respond to treatment and can result in a greater probability of survival with less morbidity, as well as less expensive treatment. Significant improvements can be made in the lives of cancer patients by detecting cancer early and avoiding delays in care. </a:t>
            </a:r>
          </a:p>
          <a:p>
            <a:pPr marL="0" marR="0" indent="0" algn="just">
              <a:lnSpc>
                <a:spcPct val="115000"/>
              </a:lnSpc>
              <a:spcBef>
                <a:spcPts val="0"/>
              </a:spcBef>
              <a:spcAft>
                <a:spcPts val="1000"/>
              </a:spcAft>
              <a:buNone/>
            </a:pPr>
            <a:r>
              <a:rPr lang="en-US" sz="2100" b="1" i="1" dirty="0">
                <a:effectLst/>
                <a:latin typeface="Times New Roman" panose="02020603050405020304" pitchFamily="18" charset="0"/>
                <a:ea typeface="Calibri" panose="020F0502020204030204" pitchFamily="34" charset="0"/>
                <a:cs typeface="Times New Roman" panose="02020603050405020304" pitchFamily="18" charset="0"/>
              </a:rPr>
              <a:t>Early diagnosis consists of three components:</a:t>
            </a:r>
            <a:r>
              <a:rPr lang="en-US" sz="2100"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algn="just">
              <a:lnSpc>
                <a:spcPct val="115000"/>
              </a:lnSpc>
              <a:spcBef>
                <a:spcPts val="0"/>
              </a:spcBef>
              <a:spcAft>
                <a:spcPts val="1000"/>
              </a:spcAft>
            </a:pPr>
            <a:r>
              <a:rPr lang="en-US" sz="2100" dirty="0">
                <a:effectLst/>
                <a:latin typeface="Times New Roman" panose="02020603050405020304" pitchFamily="18" charset="0"/>
                <a:ea typeface="Calibri" panose="020F0502020204030204" pitchFamily="34" charset="0"/>
                <a:cs typeface="Times New Roman" panose="02020603050405020304" pitchFamily="18" charset="0"/>
              </a:rPr>
              <a:t>being aware of the symptoms of different forms of cancer and of the importance of seeking medical advice when abnormal findings are observed;</a:t>
            </a:r>
          </a:p>
          <a:p>
            <a:pPr marL="0" marR="0" algn="just">
              <a:lnSpc>
                <a:spcPct val="115000"/>
              </a:lnSpc>
              <a:spcBef>
                <a:spcPts val="0"/>
              </a:spcBef>
              <a:spcAft>
                <a:spcPts val="1000"/>
              </a:spcAft>
            </a:pPr>
            <a:r>
              <a:rPr lang="en-US" sz="2100" dirty="0">
                <a:effectLst/>
                <a:latin typeface="Times New Roman" panose="02020603050405020304" pitchFamily="18" charset="0"/>
                <a:ea typeface="Calibri" panose="020F0502020204030204" pitchFamily="34" charset="0"/>
                <a:cs typeface="Times New Roman" panose="02020603050405020304" pitchFamily="18" charset="0"/>
              </a:rPr>
              <a:t>access to clinical evaluation and diagnostic services; and</a:t>
            </a:r>
          </a:p>
          <a:p>
            <a:pPr marL="0" marR="0" algn="just">
              <a:lnSpc>
                <a:spcPct val="115000"/>
              </a:lnSpc>
              <a:spcBef>
                <a:spcPts val="0"/>
              </a:spcBef>
              <a:spcAft>
                <a:spcPts val="1000"/>
              </a:spcAft>
            </a:pPr>
            <a:r>
              <a:rPr lang="en-US" sz="2100" dirty="0">
                <a:effectLst/>
                <a:latin typeface="Times New Roman" panose="02020603050405020304" pitchFamily="18" charset="0"/>
                <a:ea typeface="Calibri" panose="020F0502020204030204" pitchFamily="34" charset="0"/>
                <a:cs typeface="Times New Roman" panose="02020603050405020304" pitchFamily="18" charset="0"/>
              </a:rPr>
              <a:t>timely referral to treatment services.</a:t>
            </a:r>
          </a:p>
          <a:p>
            <a:pPr marL="0" marR="0" algn="just">
              <a:lnSpc>
                <a:spcPct val="115000"/>
              </a:lnSpc>
              <a:spcBef>
                <a:spcPts val="0"/>
              </a:spcBef>
              <a:spcAft>
                <a:spcPts val="1000"/>
              </a:spcAft>
            </a:pPr>
            <a:r>
              <a:rPr lang="en-US" sz="2100" dirty="0">
                <a:effectLst/>
                <a:latin typeface="Times New Roman" panose="02020603050405020304" pitchFamily="18" charset="0"/>
                <a:ea typeface="Calibri" panose="020F0502020204030204" pitchFamily="34" charset="0"/>
                <a:cs typeface="Times New Roman" panose="02020603050405020304" pitchFamily="18" charset="0"/>
              </a:rPr>
              <a:t>Early diagnosis of symptomatic cancers is relevant in all settings and the majority of cancers. Cancer </a:t>
            </a:r>
            <a:r>
              <a:rPr lang="en-US" sz="2100" dirty="0" err="1">
                <a:effectLst/>
                <a:latin typeface="Times New Roman" panose="02020603050405020304" pitchFamily="18" charset="0"/>
                <a:ea typeface="Calibri" panose="020F0502020204030204" pitchFamily="34" charset="0"/>
                <a:cs typeface="Times New Roman" panose="02020603050405020304" pitchFamily="18" charset="0"/>
              </a:rPr>
              <a:t>programmes</a:t>
            </a:r>
            <a:r>
              <a:rPr lang="en-US" sz="2100" dirty="0">
                <a:effectLst/>
                <a:latin typeface="Times New Roman" panose="02020603050405020304" pitchFamily="18" charset="0"/>
                <a:ea typeface="Calibri" panose="020F0502020204030204" pitchFamily="34" charset="0"/>
                <a:cs typeface="Times New Roman" panose="02020603050405020304" pitchFamily="18" charset="0"/>
              </a:rPr>
              <a:t> should be designed to reduce delays in, and barriers to, diagnosis, treatment and supportive care.</a:t>
            </a:r>
          </a:p>
          <a:p>
            <a:endParaRPr lang="en-US" dirty="0"/>
          </a:p>
        </p:txBody>
      </p:sp>
    </p:spTree>
    <p:extLst>
      <p:ext uri="{BB962C8B-B14F-4D97-AF65-F5344CB8AC3E}">
        <p14:creationId xmlns:p14="http://schemas.microsoft.com/office/powerpoint/2010/main" val="23324925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44A59-9B08-443D-B39E-BA18B385462A}"/>
              </a:ext>
            </a:extLst>
          </p:cNvPr>
          <p:cNvSpPr>
            <a:spLocks noGrp="1"/>
          </p:cNvSpPr>
          <p:nvPr>
            <p:ph type="title"/>
          </p:nvPr>
        </p:nvSpPr>
        <p:spPr/>
        <p:txBody>
          <a:bodyPr/>
          <a:lstStyle/>
          <a:p>
            <a:pPr algn="ctr"/>
            <a:r>
              <a:rPr lang="en-US"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Screening</a:t>
            </a:r>
            <a:br>
              <a:rPr lang="en-US" sz="44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C627DD4E-9105-4024-9BD0-C20B3360F42C}"/>
              </a:ext>
            </a:extLst>
          </p:cNvPr>
          <p:cNvSpPr>
            <a:spLocks noGrp="1"/>
          </p:cNvSpPr>
          <p:nvPr>
            <p:ph idx="1"/>
          </p:nvPr>
        </p:nvSpPr>
        <p:spPr>
          <a:xfrm>
            <a:off x="1103312" y="1083734"/>
            <a:ext cx="8946541" cy="5164666"/>
          </a:xfrm>
        </p:spPr>
        <p:txBody>
          <a:bodyPr>
            <a:normAutofit fontScale="92500" lnSpcReduction="20000"/>
          </a:bodyPr>
          <a:lstStyle/>
          <a:p>
            <a:pPr marL="0" marR="0" algn="just">
              <a:lnSpc>
                <a:spcPct val="115000"/>
              </a:lnSpc>
              <a:spcBef>
                <a:spcPts val="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Screening aims to identify individuals with findings suggestive of a specific cancer or pre-cancer before they have developed symptoms. When abnormalities are identified during screening, further tests to establish a definitive diagnosis should follow, as should referral for treatment if cancer is proven to be present.</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Screening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programmes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are effective for some but not all cancer types and in general are far more complex and resource-intensive than early diagnosis as they require special equipment and dedicated personnel. Even when screening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programmes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are established, early diagnosis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programmes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are still necessary to identify those cancer cases occurring in people who do not meet the age or risk factor criteria for screening.</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Patient selection for screening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programmes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is based on age and risk factors to avoid excessive false positive studies. Examples of screening methods are:</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HPV test (including HPV DNA and mRNA test), as preferred modality for cervical cancer screening; and</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mammography screening for breast cancer for women aged 50–69 residing in settings with strong or relatively strong health systems.</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Quality assurance is required for both screening and early diagnosis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programmes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4289363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C60DD-9219-4460-A344-1BC1A15F9478}"/>
              </a:ext>
            </a:extLst>
          </p:cNvPr>
          <p:cNvSpPr>
            <a:spLocks noGrp="1"/>
          </p:cNvSpPr>
          <p:nvPr>
            <p:ph type="title"/>
          </p:nvPr>
        </p:nvSpPr>
        <p:spPr>
          <a:xfrm>
            <a:off x="458864" y="147919"/>
            <a:ext cx="9404723" cy="724149"/>
          </a:xfrm>
        </p:spPr>
        <p:txBody>
          <a:bodyPr/>
          <a:lstStyle/>
          <a:p>
            <a:pPr algn="ctr"/>
            <a:r>
              <a:rPr lang="en-US"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Treatment</a:t>
            </a:r>
            <a:br>
              <a:rPr lang="en-US" sz="44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E0FA3E3B-E63A-4387-B5B0-192816ECFFE1}"/>
              </a:ext>
            </a:extLst>
          </p:cNvPr>
          <p:cNvSpPr>
            <a:spLocks noGrp="1"/>
          </p:cNvSpPr>
          <p:nvPr>
            <p:ph idx="1"/>
          </p:nvPr>
        </p:nvSpPr>
        <p:spPr>
          <a:xfrm>
            <a:off x="1103312" y="872068"/>
            <a:ext cx="8946541" cy="5376332"/>
          </a:xfrm>
        </p:spPr>
        <p:txBody>
          <a:bodyPr>
            <a:normAutofit fontScale="92500" lnSpcReduction="20000"/>
          </a:bodyPr>
          <a:lstStyle/>
          <a:p>
            <a:pPr marL="0" marR="0" algn="just">
              <a:lnSpc>
                <a:spcPct val="115000"/>
              </a:lnSpc>
              <a:spcBef>
                <a:spcPts val="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 correct cancer diagnosis is essential for appropriate and effective treatment because every cancer type requires a specific treatment regimen. Treatment usually includes surgery, radiotherapy, and/or systemic therapy (chemotherapy, hormonal treatments, targeted biological therapies). Proper selection of a treatment regimen takes into consideration both the cancer and the individual being treated. Completion of the treatment protocol in a defined period of time is important to achieve the predicted therapeutic result.</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Determining the goals of treatment is an important first step. The primary goal is generally to cure cancer or to considerably prolong life. Improving the patient's quality of life is also an important goal. This can be achieved by support for the patient’s physical, psychosocial and spiritual well-being and palliative care in terminal stages of cancer.  </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Some of the most common cancer types, such as breast cancer, cervical cancer, oral cancer, and colorectal cancer, have high cure probabilities when detected early and treated according to best practices.</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Some cancer types, such as testicular seminoma and different types of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leukaemia</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and lymphoma in children, also have high cure rates if appropriate treatment is provided, even when cancerous cells are present in other areas of the body.</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There is, however, a significant variation in treatment availability between countries of different income levels; comprehensive treatment is reportedly available in more than 90% of high-income countries but less than 15% of low-income countries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157844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74536-7C5A-49FE-80D8-9BB090E2A0AC}"/>
              </a:ext>
            </a:extLst>
          </p:cNvPr>
          <p:cNvSpPr>
            <a:spLocks noGrp="1"/>
          </p:cNvSpPr>
          <p:nvPr>
            <p:ph type="title"/>
          </p:nvPr>
        </p:nvSpPr>
        <p:spPr>
          <a:xfrm>
            <a:off x="645130" y="327960"/>
            <a:ext cx="9404723" cy="563282"/>
          </a:xfrm>
        </p:spPr>
        <p:txBody>
          <a:bodyPr/>
          <a:lstStyle/>
          <a:p>
            <a:pPr algn="ctr"/>
            <a:r>
              <a:rPr lang="en-US"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Palliative care</a:t>
            </a:r>
            <a:br>
              <a:rPr lang="en-US" sz="44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5927069F-3055-4725-B771-11290AB92F54}"/>
              </a:ext>
            </a:extLst>
          </p:cNvPr>
          <p:cNvSpPr>
            <a:spLocks noGrp="1"/>
          </p:cNvSpPr>
          <p:nvPr>
            <p:ph idx="1"/>
          </p:nvPr>
        </p:nvSpPr>
        <p:spPr>
          <a:xfrm>
            <a:off x="1103312" y="891242"/>
            <a:ext cx="8946541" cy="5357157"/>
          </a:xfrm>
        </p:spPr>
        <p:txBody>
          <a:bodyPr>
            <a:normAutofit/>
          </a:bodyPr>
          <a:lstStyle/>
          <a:p>
            <a:pPr marL="0" marR="0" algn="just">
              <a:lnSpc>
                <a:spcPct val="115000"/>
              </a:lnSpc>
              <a:spcBef>
                <a:spcPts val="0"/>
              </a:spcBef>
              <a:spcAft>
                <a:spcPts val="1000"/>
              </a:spcAf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Palliative care is treatment to relieve, rather than cure, symptoms and suffering caused by cancer and to improve the quality of life of patients and their families. Palliative care can help people live more comfortably. It is particularly needed in places with a high proportion of patients in advanced stages of cancer where there is little chance of cure.</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Relief from physical, psychosocial, and spiritual problems through palliative care is possible for more than 90% of patients with advanced stages of cancer.</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Effective public health strategies, comprising community- and home-based care, are essential to provide pain relief and palliative care for patients and their families.</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Improved access to oral morphine is strongly recommended for the treatment of moderate to severe cancer pain, suffered by over 80% of people with cancer in the terminal phase. </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15000"/>
              </a:lnSpc>
              <a:spcBef>
                <a:spcPts val="0"/>
              </a:spcBef>
              <a:spcAft>
                <a:spcPts val="1000"/>
              </a:spcAft>
              <a:buNone/>
            </a:pP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082867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F2C0FEC-9788-42C1-A1F5-C5946C12B9DA}"/>
              </a:ext>
            </a:extLst>
          </p:cNvPr>
          <p:cNvSpPr>
            <a:spLocks noGrp="1"/>
          </p:cNvSpPr>
          <p:nvPr>
            <p:ph idx="1"/>
          </p:nvPr>
        </p:nvSpPr>
        <p:spPr>
          <a:xfrm>
            <a:off x="1103312" y="795868"/>
            <a:ext cx="8946541" cy="5452532"/>
          </a:xfrm>
        </p:spPr>
        <p:txBody>
          <a:bodyPr>
            <a:normAutofit fontScale="92500" lnSpcReduction="10000"/>
          </a:bodyPr>
          <a:lstStyle/>
          <a:p>
            <a:pPr marL="0" marR="0">
              <a:lnSpc>
                <a:spcPct val="115000"/>
              </a:lnSpc>
              <a:spcBef>
                <a:spcPts val="0"/>
              </a:spcBef>
              <a:spcAft>
                <a:spcPts val="1000"/>
              </a:spcAft>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With the burden growing in almost every country, preventing cancer is a significant public health challenge. Around 40% of cancer cases could be prevented by tackling risk factors relating to diet, nutrition and physical activity</a:t>
            </a:r>
          </a:p>
          <a:p>
            <a:pPr marL="0" marR="0">
              <a:lnSpc>
                <a:spcPct val="115000"/>
              </a:lnSpc>
              <a:spcBef>
                <a:spcPts val="0"/>
              </a:spcBef>
              <a:spcAft>
                <a:spcPts val="1000"/>
              </a:spcAft>
            </a:pPr>
            <a:endParaRPr lang="en-US" sz="2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With this growing global burden, prevention of cancer is one of the most significant public health challenges of the 21st century. Our Cancer Prevention Recommendations work together as an overall way of living healthily to prevent cancer through changing dietary patterns, reducing alcohol consumption, increasing physical activity, and achieving and maintaining a healthy body weight.</a:t>
            </a:r>
          </a:p>
          <a:p>
            <a:pPr marL="0" marR="0" indent="0">
              <a:lnSpc>
                <a:spcPct val="115000"/>
              </a:lnSpc>
              <a:spcBef>
                <a:spcPts val="0"/>
              </a:spcBef>
              <a:spcAft>
                <a:spcPts val="1000"/>
              </a:spcAft>
              <a:buNone/>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a:lnSpc>
                <a:spcPct val="115000"/>
              </a:lnSpc>
              <a:spcBef>
                <a:spcPts val="0"/>
              </a:spcBef>
              <a:spcAft>
                <a:spcPts val="1000"/>
              </a:spcAft>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As well as action by individuals, achieving healthy patterns of diet and sustained physical activity over the life course requires concerted and integrated action from all sectors of society, including civil society, private sector, and health and other professions.</a:t>
            </a:r>
          </a:p>
          <a:p>
            <a:endParaRPr lang="en-US" dirty="0"/>
          </a:p>
        </p:txBody>
      </p:sp>
    </p:spTree>
    <p:extLst>
      <p:ext uri="{BB962C8B-B14F-4D97-AF65-F5344CB8AC3E}">
        <p14:creationId xmlns:p14="http://schemas.microsoft.com/office/powerpoint/2010/main" val="18551759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E3F7552-5214-4BB3-818E-2C7065109EAF}"/>
              </a:ext>
            </a:extLst>
          </p:cNvPr>
          <p:cNvSpPr>
            <a:spLocks noGrp="1"/>
          </p:cNvSpPr>
          <p:nvPr>
            <p:ph idx="1"/>
          </p:nvPr>
        </p:nvSpPr>
        <p:spPr>
          <a:xfrm>
            <a:off x="511780" y="1387002"/>
            <a:ext cx="10853691" cy="5161102"/>
          </a:xfrm>
        </p:spPr>
        <p:txBody>
          <a:bodyPr>
            <a:normAutofit/>
          </a:bodyPr>
          <a:lstStyle/>
          <a:p>
            <a:r>
              <a:rPr lang="en-US" dirty="0">
                <a:latin typeface="Times New Roman" panose="02020603050405020304" pitchFamily="18" charset="0"/>
                <a:cs typeface="Times New Roman" panose="02020603050405020304" pitchFamily="18" charset="0"/>
              </a:rPr>
              <a:t>The Assembly of the World Health Organization adopted at its 58th session in Geneva in 2005 the Resolution on the prevention and control of cancer (WHA 58.22 Cancer prevention and control).</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The resolution indicates the need to develop and implement comprehensive national programs for the prevention and control of malignant diseases.</a:t>
            </a:r>
          </a:p>
        </p:txBody>
      </p:sp>
    </p:spTree>
    <p:extLst>
      <p:ext uri="{BB962C8B-B14F-4D97-AF65-F5344CB8AC3E}">
        <p14:creationId xmlns:p14="http://schemas.microsoft.com/office/powerpoint/2010/main" val="22304039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8C37D2-8534-4576-960C-0C914EC993A8}"/>
              </a:ext>
            </a:extLst>
          </p:cNvPr>
          <p:cNvSpPr>
            <a:spLocks noGrp="1"/>
          </p:cNvSpPr>
          <p:nvPr>
            <p:ph idx="1"/>
          </p:nvPr>
        </p:nvSpPr>
        <p:spPr>
          <a:xfrm>
            <a:off x="292100" y="980581"/>
            <a:ext cx="10827058" cy="5591105"/>
          </a:xfrm>
        </p:spPr>
        <p:txBody>
          <a:bodyPr>
            <a:normAutofit/>
          </a:bodyPr>
          <a:lstStyle/>
          <a:p>
            <a:pPr marL="0" indent="0">
              <a:buNone/>
            </a:pPr>
            <a:r>
              <a:rPr lang="en-US" dirty="0">
                <a:latin typeface="Times New Roman" panose="02020603050405020304" pitchFamily="18" charset="0"/>
                <a:cs typeface="Times New Roman" panose="02020603050405020304" pitchFamily="18" charset="0"/>
              </a:rPr>
              <a:t>In Serbia, several acts have been adopted in terms of society's involvement in the prevention and early detection of cancer:</a:t>
            </a:r>
            <a:endParaRPr lang="sr-Latn-R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2005 Law on Health Care,</a:t>
            </a:r>
          </a:p>
          <a:p>
            <a:pPr marL="0" indent="0">
              <a:buNone/>
            </a:pPr>
            <a:r>
              <a:rPr lang="en-US" dirty="0">
                <a:latin typeface="Times New Roman" panose="02020603050405020304" pitchFamily="18" charset="0"/>
                <a:cs typeface="Times New Roman" panose="02020603050405020304" pitchFamily="18" charset="0"/>
              </a:rPr>
              <a:t>2008. Strategy for the prevention and control of chronic non-communicable diseases,</a:t>
            </a:r>
          </a:p>
          <a:p>
            <a:pPr marL="0" indent="0">
              <a:buNone/>
            </a:pPr>
            <a:r>
              <a:rPr lang="en-US" dirty="0">
                <a:latin typeface="Times New Roman" panose="02020603050405020304" pitchFamily="18" charset="0"/>
                <a:cs typeface="Times New Roman" panose="02020603050405020304" pitchFamily="18" charset="0"/>
              </a:rPr>
              <a:t>2009. National program to fight cancer</a:t>
            </a:r>
          </a:p>
          <a:p>
            <a:pPr marL="0" indent="0">
              <a:buNone/>
            </a:pPr>
            <a:endParaRPr lang="sr-Latn-RS" dirty="0"/>
          </a:p>
          <a:p>
            <a:endParaRPr lang="en-US" dirty="0"/>
          </a:p>
        </p:txBody>
      </p:sp>
      <p:sp>
        <p:nvSpPr>
          <p:cNvPr id="5" name="Rectangle 2">
            <a:extLst>
              <a:ext uri="{FF2B5EF4-FFF2-40B4-BE49-F238E27FC236}">
                <a16:creationId xmlns:a16="http://schemas.microsoft.com/office/drawing/2014/main" id="{BD616FCD-0BA4-4D8C-8FFE-09F5C70DD288}"/>
              </a:ext>
            </a:extLst>
          </p:cNvPr>
          <p:cNvSpPr>
            <a:spLocks noGrp="1" noChangeArrowheads="1"/>
          </p:cNvSpPr>
          <p:nvPr>
            <p:ph type="title"/>
          </p:nvPr>
        </p:nvSpPr>
        <p:spPr bwMode="auto">
          <a:xfrm>
            <a:off x="292100" y="373989"/>
            <a:ext cx="9808633" cy="343692"/>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2696" rIns="0" bIns="-12696"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202124"/>
                </a:solidFill>
                <a:effectLst/>
                <a:latin typeface="Times New Roman" panose="02020603050405020304" pitchFamily="18" charset="0"/>
                <a:cs typeface="Times New Roman" panose="02020603050405020304" pitchFamily="18" charset="0"/>
              </a:rPr>
              <a:t>National politics</a:t>
            </a:r>
            <a:r>
              <a:rPr kumimoji="0" lang="en-US" altLang="en-US"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p:txBody>
      </p:sp>
      <p:sp>
        <p:nvSpPr>
          <p:cNvPr id="6" name="Rectangle 4">
            <a:extLst>
              <a:ext uri="{FF2B5EF4-FFF2-40B4-BE49-F238E27FC236}">
                <a16:creationId xmlns:a16="http://schemas.microsoft.com/office/drawing/2014/main" id="{3421BC9B-DDF5-480D-8C3A-C0F44AA8BEE2}"/>
              </a:ext>
            </a:extLst>
          </p:cNvPr>
          <p:cNvSpPr txBox="1">
            <a:spLocks noChangeArrowheads="1"/>
          </p:cNvSpPr>
          <p:nvPr/>
        </p:nvSpPr>
        <p:spPr bwMode="auto">
          <a:xfrm>
            <a:off x="1983207" y="3961958"/>
            <a:ext cx="5691494" cy="1913352"/>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rtlCol="0" anchor="ctr" anchorCtr="0" compatLnSpc="1">
            <a:prstTxWarp prst="textNoShape">
              <a:avLst/>
            </a:prstTxWarp>
            <a:sp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defTabSz="914400" eaLnBrk="0" fontAlgn="base" hangingPunct="0">
              <a:spcBef>
                <a:spcPct val="0"/>
              </a:spcBef>
              <a:spcAft>
                <a:spcPct val="0"/>
              </a:spcAft>
              <a:buClrTx/>
              <a:buSzTx/>
              <a:buFontTx/>
              <a:buNone/>
            </a:pPr>
            <a:r>
              <a:rPr lang="en-US" altLang="en-US" sz="2100" dirty="0">
                <a:solidFill>
                  <a:srgbClr val="202124"/>
                </a:solidFill>
                <a:latin typeface="Times New Roman" panose="02020603050405020304" pitchFamily="18" charset="0"/>
                <a:cs typeface="Times New Roman" panose="02020603050405020304" pitchFamily="18" charset="0"/>
              </a:rPr>
              <a:t>National</a:t>
            </a:r>
            <a:r>
              <a:rPr lang="en-US" altLang="en-US" sz="2100" dirty="0">
                <a:solidFill>
                  <a:srgbClr val="202124"/>
                </a:solidFill>
                <a:latin typeface="inherit"/>
              </a:rPr>
              <a:t> breast cancer early detection program </a:t>
            </a:r>
            <a:endParaRPr lang="sr-Latn-RS" altLang="en-US" sz="2100" dirty="0">
              <a:solidFill>
                <a:srgbClr val="202124"/>
              </a:solidFill>
              <a:latin typeface="inherit"/>
            </a:endParaRPr>
          </a:p>
          <a:p>
            <a:pPr marL="0" indent="0" defTabSz="914400" eaLnBrk="0" fontAlgn="base" hangingPunct="0">
              <a:spcBef>
                <a:spcPct val="0"/>
              </a:spcBef>
              <a:spcAft>
                <a:spcPct val="0"/>
              </a:spcAft>
              <a:buClrTx/>
              <a:buSzTx/>
              <a:buFontTx/>
              <a:buNone/>
            </a:pPr>
            <a:r>
              <a:rPr lang="en-US" altLang="en-US" sz="2100" dirty="0">
                <a:solidFill>
                  <a:srgbClr val="202124"/>
                </a:solidFill>
                <a:latin typeface="inherit"/>
              </a:rPr>
              <a:t>National Colorectal Cancer Early Detection Program </a:t>
            </a:r>
            <a:endParaRPr lang="sr-Latn-RS" altLang="en-US" sz="2100" dirty="0">
              <a:solidFill>
                <a:srgbClr val="202124"/>
              </a:solidFill>
              <a:latin typeface="inherit"/>
            </a:endParaRPr>
          </a:p>
          <a:p>
            <a:pPr marL="0" indent="0" defTabSz="914400" eaLnBrk="0" fontAlgn="base" hangingPunct="0">
              <a:spcBef>
                <a:spcPct val="0"/>
              </a:spcBef>
              <a:spcAft>
                <a:spcPct val="0"/>
              </a:spcAft>
              <a:buClrTx/>
              <a:buSzTx/>
              <a:buFontTx/>
              <a:buNone/>
            </a:pPr>
            <a:r>
              <a:rPr lang="en-US" altLang="en-US" sz="2100" dirty="0">
                <a:solidFill>
                  <a:srgbClr val="202124"/>
                </a:solidFill>
                <a:latin typeface="inherit"/>
              </a:rPr>
              <a:t>National program of Serbia against cancer </a:t>
            </a:r>
            <a:endParaRPr lang="sr-Latn-RS" altLang="en-US" sz="2100" dirty="0">
              <a:solidFill>
                <a:srgbClr val="202124"/>
              </a:solidFill>
              <a:latin typeface="inherit"/>
            </a:endParaRPr>
          </a:p>
          <a:p>
            <a:pPr marL="0" indent="0" defTabSz="914400" eaLnBrk="0" fontAlgn="base" hangingPunct="0">
              <a:spcBef>
                <a:spcPct val="0"/>
              </a:spcBef>
              <a:spcAft>
                <a:spcPct val="0"/>
              </a:spcAft>
              <a:buClrTx/>
              <a:buSzTx/>
              <a:buFontTx/>
              <a:buNone/>
            </a:pPr>
            <a:r>
              <a:rPr lang="en-US" altLang="en-US" sz="2100" dirty="0">
                <a:solidFill>
                  <a:srgbClr val="202124"/>
                </a:solidFill>
                <a:latin typeface="inherit"/>
              </a:rPr>
              <a:t>National Colorectal Cancer Prevention Program </a:t>
            </a:r>
            <a:endParaRPr lang="sr-Latn-RS" altLang="en-US" sz="2100" dirty="0">
              <a:solidFill>
                <a:srgbClr val="202124"/>
              </a:solidFill>
              <a:latin typeface="inherit"/>
            </a:endParaRPr>
          </a:p>
          <a:p>
            <a:pPr marL="0" indent="0" defTabSz="914400" eaLnBrk="0" fontAlgn="base" hangingPunct="0">
              <a:spcBef>
                <a:spcPct val="0"/>
              </a:spcBef>
              <a:spcAft>
                <a:spcPct val="0"/>
              </a:spcAft>
              <a:buClrTx/>
              <a:buSzTx/>
              <a:buFontTx/>
              <a:buNone/>
            </a:pPr>
            <a:r>
              <a:rPr lang="en-US" altLang="en-US" sz="2100" dirty="0">
                <a:solidFill>
                  <a:srgbClr val="202124"/>
                </a:solidFill>
                <a:latin typeface="inherit"/>
              </a:rPr>
              <a:t>National Breast Cancer Prevention Program </a:t>
            </a:r>
            <a:endParaRPr lang="sr-Latn-RS" altLang="en-US" sz="2100" dirty="0">
              <a:solidFill>
                <a:srgbClr val="202124"/>
              </a:solidFill>
              <a:latin typeface="inherit"/>
            </a:endParaRPr>
          </a:p>
          <a:p>
            <a:pPr marL="0" indent="0" defTabSz="914400" eaLnBrk="0" fontAlgn="base" hangingPunct="0">
              <a:spcBef>
                <a:spcPct val="0"/>
              </a:spcBef>
              <a:spcAft>
                <a:spcPct val="0"/>
              </a:spcAft>
              <a:buClrTx/>
              <a:buSzTx/>
              <a:buFontTx/>
              <a:buNone/>
            </a:pPr>
            <a:r>
              <a:rPr lang="en-US" altLang="en-US" sz="2100" dirty="0">
                <a:solidFill>
                  <a:srgbClr val="202124"/>
                </a:solidFill>
                <a:latin typeface="inherit"/>
              </a:rPr>
              <a:t>National Cervical Cancer Prevention Program</a:t>
            </a:r>
            <a:r>
              <a:rPr lang="en-US" altLang="en-US" sz="800" dirty="0"/>
              <a:t> </a:t>
            </a:r>
            <a:endParaRPr lang="en-US" altLang="en-US" sz="1800" dirty="0">
              <a:latin typeface="Arial" panose="020B0604020202020204" pitchFamily="34" charset="0"/>
            </a:endParaRPr>
          </a:p>
        </p:txBody>
      </p:sp>
      <p:pic>
        <p:nvPicPr>
          <p:cNvPr id="7" name="Picture 6">
            <a:extLst>
              <a:ext uri="{FF2B5EF4-FFF2-40B4-BE49-F238E27FC236}">
                <a16:creationId xmlns:a16="http://schemas.microsoft.com/office/drawing/2014/main" id="{512125B0-C498-49CF-ACD8-C83284AB9C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51625" y="3591975"/>
            <a:ext cx="3114336" cy="2285444"/>
          </a:xfrm>
          <a:prstGeom prst="rect">
            <a:avLst/>
          </a:prstGeom>
        </p:spPr>
      </p:pic>
    </p:spTree>
    <p:extLst>
      <p:ext uri="{BB962C8B-B14F-4D97-AF65-F5344CB8AC3E}">
        <p14:creationId xmlns:p14="http://schemas.microsoft.com/office/powerpoint/2010/main" val="77355686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64178" y="947489"/>
            <a:ext cx="8946541" cy="4195481"/>
          </a:xfrm>
        </p:spPr>
        <p:txBody>
          <a:bodyPr/>
          <a:lstStyle/>
          <a:p>
            <a:pPr algn="just"/>
            <a:r>
              <a:rPr lang="en-US" dirty="0"/>
              <a:t>Type 2 diabetes (T2D) is a public health burden associated with immense health care and societal costs, early death, and morbidity. Largely because of epidemiologic changes, including nutrition transitions, urbanization, and sedentary lifestyles, T2D is increasing in every region of the world, particularly in low-income and middle-income countries. </a:t>
            </a:r>
            <a:endParaRPr lang="sr-Latn-RS" dirty="0"/>
          </a:p>
          <a:p>
            <a:pPr algn="just"/>
            <a:r>
              <a:rPr lang="en-US" dirty="0"/>
              <a:t>The “Diabesity” epidemic (obesity and type 2 diabetes) is likely to be the biggest epidemic in human history.</a:t>
            </a:r>
            <a:endParaRPr lang="sr-Latn-RS" dirty="0"/>
          </a:p>
          <a:p>
            <a:endParaRPr lang="en-US" dirty="0"/>
          </a:p>
        </p:txBody>
      </p:sp>
      <p:sp>
        <p:nvSpPr>
          <p:cNvPr id="4" name="Title 1"/>
          <p:cNvSpPr>
            <a:spLocks noGrp="1"/>
          </p:cNvSpPr>
          <p:nvPr>
            <p:ph type="title"/>
          </p:nvPr>
        </p:nvSpPr>
        <p:spPr>
          <a:xfrm>
            <a:off x="569911" y="173318"/>
            <a:ext cx="9404723" cy="1400530"/>
          </a:xfrm>
        </p:spPr>
        <p:txBody>
          <a:bodyPr/>
          <a:lstStyle/>
          <a:p>
            <a:pPr algn="ctr"/>
            <a:r>
              <a:rPr lang="en-US" dirty="0"/>
              <a:t>Diabetes</a:t>
            </a:r>
          </a:p>
        </p:txBody>
      </p:sp>
      <p:pic>
        <p:nvPicPr>
          <p:cNvPr id="5" name="Picture 4">
            <a:extLst>
              <a:ext uri="{FF2B5EF4-FFF2-40B4-BE49-F238E27FC236}">
                <a16:creationId xmlns:a16="http://schemas.microsoft.com/office/drawing/2014/main" id="{1EF88987-4875-48DC-AB15-AD7CE1A7E8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6337" y="3690408"/>
            <a:ext cx="4505325" cy="2905125"/>
          </a:xfrm>
          <a:prstGeom prst="rect">
            <a:avLst/>
          </a:prstGeom>
        </p:spPr>
      </p:pic>
    </p:spTree>
    <p:extLst>
      <p:ext uri="{BB962C8B-B14F-4D97-AF65-F5344CB8AC3E}">
        <p14:creationId xmlns:p14="http://schemas.microsoft.com/office/powerpoint/2010/main" val="1780861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0560" y="792480"/>
            <a:ext cx="10472928" cy="5852160"/>
          </a:xfrm>
        </p:spPr>
        <p:txBody>
          <a:bodyPr>
            <a:normAutofit/>
          </a:bodyPr>
          <a:lstStyle/>
          <a:p>
            <a:pPr algn="just"/>
            <a:r>
              <a:rPr lang="en-US" dirty="0"/>
              <a:t>Chronic non-communicable diseases (NCDs), such as cardiovascular diseases, cancer, diabetes and chronic respiratory diseases, are the most important public health problems </a:t>
            </a:r>
            <a:r>
              <a:rPr lang="en-US" dirty="0" err="1"/>
              <a:t>globally.The</a:t>
            </a:r>
            <a:r>
              <a:rPr lang="en-US" dirty="0"/>
              <a:t> main characteristics of NCDs are that they are common, long-lasting, and cannot be or are rarely cured completely. </a:t>
            </a:r>
            <a:endParaRPr lang="sr-Cyrl-RS" dirty="0"/>
          </a:p>
          <a:p>
            <a:pPr algn="just"/>
            <a:r>
              <a:rPr lang="en-US" dirty="0"/>
              <a:t>According to the WHO, NCDs are the leading cause of death worldwide, accounting for 74% of all deaths annually. In recent years, with the rapid development of  economy and continuous improvements in people’s living standards, traditional living environments, diets and lifestyles have changed, leading to significant changes in the main risk factors for NCDs in the population. </a:t>
            </a:r>
            <a:endParaRPr lang="sr-Cyrl-RS" dirty="0"/>
          </a:p>
          <a:p>
            <a:pPr algn="just"/>
            <a:r>
              <a:rPr lang="en-US" dirty="0"/>
              <a:t>Although substantial progress in reducing the burden of NCDs in China has been made, the prevalence of NCDs continues to increase; moreover, the burdens imposed by NCD subcategories have variably persisted in different countries.</a:t>
            </a:r>
          </a:p>
          <a:p>
            <a:pPr algn="just"/>
            <a:endParaRPr lang="en-US" dirty="0"/>
          </a:p>
        </p:txBody>
      </p:sp>
    </p:spTree>
    <p:extLst>
      <p:ext uri="{BB962C8B-B14F-4D97-AF65-F5344CB8AC3E}">
        <p14:creationId xmlns:p14="http://schemas.microsoft.com/office/powerpoint/2010/main" val="204271209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597408"/>
            <a:ext cx="9345232" cy="5650991"/>
          </a:xfrm>
        </p:spPr>
        <p:txBody>
          <a:bodyPr>
            <a:normAutofit fontScale="92500" lnSpcReduction="10000"/>
          </a:bodyPr>
          <a:lstStyle/>
          <a:p>
            <a:pPr algn="just"/>
            <a:r>
              <a:rPr lang="en-US" dirty="0"/>
              <a:t>Rapid economic development and urbanization have led to a rising burden of diabetes in many parts of the world. Diabetes affects individuals’ functional capacities and quality of life, leading to significant morbidity and premature mortality. </a:t>
            </a:r>
            <a:endParaRPr lang="sr-Latn-RS" dirty="0"/>
          </a:p>
          <a:p>
            <a:pPr algn="just"/>
            <a:r>
              <a:rPr lang="en-US" dirty="0"/>
              <a:t>Recently, concerns have been raised that more than one-third of the diabetes-related deaths occur in people under the age of 60. Increased consumption of unhealthy diets and sedentary lifestyles, resulting in elevated Body Mass Index (BMI) and fasting plasma glucose, have been blamed for these trends. </a:t>
            </a:r>
            <a:endParaRPr lang="sr-Latn-RS" dirty="0"/>
          </a:p>
          <a:p>
            <a:pPr algn="just"/>
            <a:r>
              <a:rPr lang="en-US" dirty="0"/>
              <a:t>In particular, persons with higher BMI are more likely to have type 2 diabetes. The aging of the human population is another contributor, as diabetes tends to affect older individuals. </a:t>
            </a:r>
            <a:endParaRPr lang="sr-Latn-RS" dirty="0"/>
          </a:p>
          <a:p>
            <a:pPr algn="just"/>
            <a:r>
              <a:rPr lang="en-US" dirty="0"/>
              <a:t>The cost of diabetes care is at least 3.2 times greater than the average per capita healthcare expenditure, rising to 9.4 times in presence of complications . </a:t>
            </a:r>
            <a:endParaRPr lang="sr-Latn-RS" dirty="0"/>
          </a:p>
          <a:p>
            <a:pPr algn="just"/>
            <a:r>
              <a:rPr lang="en-US" dirty="0"/>
              <a:t>Control of blood glucose, blood pressure, and other targets remains suboptimal for many patients [8]. This has been partly attributed to the lack of awareness and health promotion needed for diabetes control.</a:t>
            </a:r>
          </a:p>
          <a:p>
            <a:endParaRPr lang="en-US" dirty="0"/>
          </a:p>
        </p:txBody>
      </p:sp>
    </p:spTree>
    <p:extLst>
      <p:ext uri="{BB962C8B-B14F-4D97-AF65-F5344CB8AC3E}">
        <p14:creationId xmlns:p14="http://schemas.microsoft.com/office/powerpoint/2010/main" val="84730155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780288"/>
            <a:ext cx="9467152" cy="5468111"/>
          </a:xfrm>
        </p:spPr>
        <p:txBody>
          <a:bodyPr>
            <a:normAutofit/>
          </a:bodyPr>
          <a:lstStyle/>
          <a:p>
            <a:pPr algn="just"/>
            <a:r>
              <a:rPr lang="en-US" dirty="0"/>
              <a:t>Diabetes is a chronic, metabolic disease characterized by elevated levels of blood glucose (or blood sugar), which leads over time to serious damage to the heart, blood vessels, eyes, kidneys and nerves. The most common is type 2 diabetes, usually in adults, which occurs when the body becomes resistant to insulin or doesn't make enough insulin. In the past 3 decades the prevalence of type 2 diabetes has risen dramatically in countries of all income levels. </a:t>
            </a:r>
            <a:endParaRPr lang="sr-Latn-RS" dirty="0"/>
          </a:p>
          <a:p>
            <a:pPr algn="just"/>
            <a:r>
              <a:rPr lang="en-US" dirty="0"/>
              <a:t>Type 1 diabetes, once known as juvenile diabetes or insulin-dependent diabetes, is a chronic condition in which the pancreas produces little or no insulin by itself. For people living with diabetes, access to affordable treatment, including insulin, is critical to their survival. There is a globally agreed target to halt the rise in diabetes and obesity by 2025. </a:t>
            </a:r>
          </a:p>
          <a:p>
            <a:pPr algn="just"/>
            <a:r>
              <a:rPr lang="en-US" dirty="0"/>
              <a:t>Both the number of cases and the prevalence of diabetes have been steadily increasing over the past few decades. </a:t>
            </a:r>
          </a:p>
          <a:p>
            <a:endParaRPr lang="en-US" dirty="0"/>
          </a:p>
        </p:txBody>
      </p:sp>
    </p:spTree>
    <p:extLst>
      <p:ext uri="{BB962C8B-B14F-4D97-AF65-F5344CB8AC3E}">
        <p14:creationId xmlns:p14="http://schemas.microsoft.com/office/powerpoint/2010/main" val="13487763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975360"/>
            <a:ext cx="9369616" cy="5273039"/>
          </a:xfrm>
        </p:spPr>
        <p:txBody>
          <a:bodyPr>
            <a:normAutofit/>
          </a:bodyPr>
          <a:lstStyle/>
          <a:p>
            <a:pPr algn="just"/>
            <a:r>
              <a:rPr lang="en-US" dirty="0"/>
              <a:t>Approximately 462 million individuals were affected by type 2 diabetes corresponding to 6.28% of the world's population (4.4% of those aged 15-49 years, 15% of those aged 50-69, and 22% of those aged 70+), or a prevalence rate of 6059 cases per 100,000. </a:t>
            </a:r>
            <a:endParaRPr lang="sr-Latn-RS" dirty="0"/>
          </a:p>
          <a:p>
            <a:pPr algn="just"/>
            <a:r>
              <a:rPr lang="en-US" dirty="0"/>
              <a:t>Over 1 million deaths per year can be attributed to diabetes alone, making it the ninth leading cause of mortality. </a:t>
            </a:r>
            <a:endParaRPr lang="sr-Latn-RS" dirty="0"/>
          </a:p>
          <a:p>
            <a:pPr algn="just"/>
            <a:r>
              <a:rPr lang="en-US" dirty="0"/>
              <a:t>The burden of diabetes mellitus is rising globally, and at a much faster rate in developed regions, such as Western Europe. The gender distribution is equal, and the incidence peaks at around 55 years of age. </a:t>
            </a:r>
            <a:endParaRPr lang="sr-Latn-RS" dirty="0"/>
          </a:p>
          <a:p>
            <a:pPr algn="just"/>
            <a:r>
              <a:rPr lang="en-US" dirty="0"/>
              <a:t>Global prevalence of type 2 diabetes is projected to increase to 7079 individuals per 100,000 by 2030, reflecting a continued rise across all regions of the world. There are concerning trends of rising prevalence in lower-income countries. Urgent public health and clinical preventive measures are warranted.</a:t>
            </a:r>
          </a:p>
        </p:txBody>
      </p:sp>
    </p:spTree>
    <p:extLst>
      <p:ext uri="{BB962C8B-B14F-4D97-AF65-F5344CB8AC3E}">
        <p14:creationId xmlns:p14="http://schemas.microsoft.com/office/powerpoint/2010/main" val="188959159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83E8062-5CE9-4261-9F91-48665167BA56}"/>
              </a:ext>
            </a:extLst>
          </p:cNvPr>
          <p:cNvSpPr>
            <a:spLocks noGrp="1"/>
          </p:cNvSpPr>
          <p:nvPr>
            <p:ph idx="1"/>
          </p:nvPr>
        </p:nvSpPr>
        <p:spPr>
          <a:xfrm>
            <a:off x="984779" y="1197784"/>
            <a:ext cx="8946541" cy="4711949"/>
          </a:xfrm>
        </p:spPr>
        <p:txBody>
          <a:bodyPr>
            <a:normAutofit fontScale="92500" lnSpcReduction="10000"/>
          </a:bodyPr>
          <a:lstStyle/>
          <a:p>
            <a:pPr algn="just"/>
            <a:r>
              <a:rPr lang="en-US" dirty="0"/>
              <a:t>Is diabetes increasing globally?</a:t>
            </a:r>
          </a:p>
          <a:p>
            <a:pPr algn="just"/>
            <a:r>
              <a:rPr lang="en-US" dirty="0"/>
              <a:t>In 2021, there were 529 million people with diabetes, which is expected to double to 1.31 billion by 2050.</a:t>
            </a:r>
          </a:p>
          <a:p>
            <a:pPr algn="just"/>
            <a:r>
              <a:rPr lang="en-US" dirty="0"/>
              <a:t>The report predicts that the number of new diabetes cases each year will increase from 8 per 1,000 people in 2008, to 15 per 1,000 in 2050. </a:t>
            </a:r>
            <a:endParaRPr lang="sr-Latn-RS" dirty="0"/>
          </a:p>
          <a:p>
            <a:pPr algn="just"/>
            <a:r>
              <a:rPr lang="en-US" dirty="0"/>
              <a:t>What country has the highest rate of type 2 diabetes?</a:t>
            </a:r>
          </a:p>
          <a:p>
            <a:pPr algn="just"/>
            <a:r>
              <a:rPr lang="en-US" dirty="0"/>
              <a:t>The IDF Global Diabetes Atlas provides estimated and projected prevalence rates of diabetes around the world. Its most recent data from 2021 shows that China has the largest number of adults with diabetes, aged 20–79 years, followed by India and Pakistan.</a:t>
            </a:r>
            <a:endParaRPr lang="sr-Latn-RS" dirty="0"/>
          </a:p>
          <a:p>
            <a:pPr algn="just"/>
            <a:r>
              <a:rPr lang="en-US" dirty="0"/>
              <a:t>Is diabetes increasing in Europe?</a:t>
            </a:r>
          </a:p>
          <a:p>
            <a:pPr algn="just"/>
            <a:r>
              <a:rPr lang="en-US" dirty="0">
                <a:effectLst/>
              </a:rPr>
              <a:t>Since the 1990s, the prevalence of type 2 diabetes has increased steadily in Europe, and estimates suggest that the age-adjusted prevalence rate is expected to rise from 6.3% in 2019 to 7.8% in 2045 </a:t>
            </a:r>
          </a:p>
          <a:p>
            <a:pPr algn="just"/>
            <a:endParaRPr lang="sr-Latn-RS" dirty="0"/>
          </a:p>
          <a:p>
            <a:pPr algn="just"/>
            <a:endParaRPr lang="sr-Latn-RS" dirty="0"/>
          </a:p>
          <a:p>
            <a:pPr algn="just"/>
            <a:endParaRPr lang="sr-Latn-RS" dirty="0"/>
          </a:p>
        </p:txBody>
      </p:sp>
    </p:spTree>
    <p:extLst>
      <p:ext uri="{BB962C8B-B14F-4D97-AF65-F5344CB8AC3E}">
        <p14:creationId xmlns:p14="http://schemas.microsoft.com/office/powerpoint/2010/main" val="260049955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C</a:t>
            </a:r>
            <a:r>
              <a:rPr lang="en-US" dirty="0" err="1"/>
              <a:t>hronic</a:t>
            </a:r>
            <a:r>
              <a:rPr lang="en-US" dirty="0"/>
              <a:t> respiratory diseases (CRDs</a:t>
            </a:r>
            <a:r>
              <a:rPr lang="sr-Latn-RS" dirty="0"/>
              <a:t>)</a:t>
            </a:r>
            <a:endParaRPr lang="en-US" dirty="0"/>
          </a:p>
        </p:txBody>
      </p:sp>
      <p:sp>
        <p:nvSpPr>
          <p:cNvPr id="3" name="Content Placeholder 2"/>
          <p:cNvSpPr>
            <a:spLocks noGrp="1"/>
          </p:cNvSpPr>
          <p:nvPr>
            <p:ph idx="1"/>
          </p:nvPr>
        </p:nvSpPr>
        <p:spPr>
          <a:xfrm>
            <a:off x="1103312" y="1365504"/>
            <a:ext cx="9308656" cy="4882895"/>
          </a:xfrm>
        </p:spPr>
        <p:txBody>
          <a:bodyPr>
            <a:normAutofit lnSpcReduction="10000"/>
          </a:bodyPr>
          <a:lstStyle/>
          <a:p>
            <a:pPr marL="0" indent="0">
              <a:buNone/>
            </a:pPr>
            <a:endParaRPr lang="en-US" dirty="0"/>
          </a:p>
          <a:p>
            <a:pPr algn="just"/>
            <a:r>
              <a:rPr lang="en-US" dirty="0"/>
              <a:t>In 2019, chronic respiratory diseases were the third-leading cause of death, responsible for 4.0 million deaths with a prevalence of 454.6 million cases globally.</a:t>
            </a:r>
            <a:endParaRPr lang="sr-Latn-RS" dirty="0"/>
          </a:p>
          <a:p>
            <a:pPr algn="just"/>
            <a:r>
              <a:rPr lang="en-US" dirty="0"/>
              <a:t>There were 3.2 million deaths due to chronic obstructive pulmonary disease (COPD) and 495,000 deaths due to asthma. COPD was the seventh leading cause of years of life lost (YLLs).</a:t>
            </a:r>
            <a:endParaRPr lang="sr-Latn-RS" dirty="0"/>
          </a:p>
          <a:p>
            <a:pPr algn="just"/>
            <a:r>
              <a:rPr lang="en-US" dirty="0"/>
              <a:t> Overall, prevalent cases of CRDs were 545 million: about 50% for COPD and 50% for asthma. Incident cases of CRDs were 62 million, mostly due to asthma (69%) and COPD (29%). </a:t>
            </a:r>
            <a:endParaRPr lang="sr-Latn-RS" dirty="0"/>
          </a:p>
          <a:p>
            <a:pPr algn="just"/>
            <a:r>
              <a:rPr lang="en-US" dirty="0"/>
              <a:t>COPD accounted for 81.6 million disability-adjusted life years, asthma for 22.8 million. </a:t>
            </a:r>
            <a:endParaRPr lang="sr-Latn-RS" dirty="0"/>
          </a:p>
          <a:p>
            <a:pPr algn="just"/>
            <a:r>
              <a:rPr lang="en-US" dirty="0"/>
              <a:t>The highest deaths and DALYs from CRDs were attributed to smoking globally, followed by air pollution and occupational risks. </a:t>
            </a:r>
          </a:p>
        </p:txBody>
      </p:sp>
    </p:spTree>
    <p:extLst>
      <p:ext uri="{BB962C8B-B14F-4D97-AF65-F5344CB8AC3E}">
        <p14:creationId xmlns:p14="http://schemas.microsoft.com/office/powerpoint/2010/main" val="417850319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F97071-A453-486A-8CD8-5C094B709F95}"/>
              </a:ext>
            </a:extLst>
          </p:cNvPr>
          <p:cNvSpPr>
            <a:spLocks noGrp="1"/>
          </p:cNvSpPr>
          <p:nvPr>
            <p:ph idx="1"/>
          </p:nvPr>
        </p:nvSpPr>
        <p:spPr/>
        <p:txBody>
          <a:bodyPr/>
          <a:lstStyle/>
          <a:p>
            <a:pPr algn="just"/>
            <a:r>
              <a:rPr lang="en-US" dirty="0"/>
              <a:t>What are the 5 chronic respiratory diseases?</a:t>
            </a:r>
          </a:p>
          <a:p>
            <a:pPr algn="just"/>
            <a:r>
              <a:rPr lang="en-US" dirty="0">
                <a:effectLst/>
              </a:rPr>
              <a:t>Some of the most common are asthma, chronic obstructive pulmonary disease (COPD), lung cancer, cystic fibrosis, sleep apnea and occupational lung diseases.</a:t>
            </a:r>
            <a:endParaRPr lang="sr-Latn-RS" dirty="0">
              <a:effectLst/>
            </a:endParaRPr>
          </a:p>
          <a:p>
            <a:pPr algn="just"/>
            <a:r>
              <a:rPr lang="en-US" dirty="0">
                <a:effectLst/>
              </a:rPr>
              <a:t>The highest deaths  were attributed to smoking globally, followed by air pollution and occupational risks. Non-optimal temperature and high body-mass index were additional risk factors for COPD and asthma, respectively.</a:t>
            </a:r>
          </a:p>
          <a:p>
            <a:endParaRPr lang="en-US" dirty="0"/>
          </a:p>
        </p:txBody>
      </p:sp>
    </p:spTree>
    <p:extLst>
      <p:ext uri="{BB962C8B-B14F-4D97-AF65-F5344CB8AC3E}">
        <p14:creationId xmlns:p14="http://schemas.microsoft.com/office/powerpoint/2010/main" val="10926768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22B63-9278-49C1-A0EF-F285AEEF1A92}"/>
              </a:ext>
            </a:extLst>
          </p:cNvPr>
          <p:cNvSpPr>
            <a:spLocks noGrp="1"/>
          </p:cNvSpPr>
          <p:nvPr>
            <p:ph type="title"/>
          </p:nvPr>
        </p:nvSpPr>
        <p:spPr/>
        <p:txBody>
          <a:bodyPr/>
          <a:lstStyle/>
          <a:p>
            <a:pPr algn="ctr"/>
            <a:r>
              <a:rPr lang="sr-Latn-RS" dirty="0"/>
              <a:t>M</a:t>
            </a:r>
            <a:r>
              <a:rPr lang="en-US" dirty="0" err="1"/>
              <a:t>ental</a:t>
            </a:r>
            <a:r>
              <a:rPr lang="en-US" dirty="0"/>
              <a:t> disorder</a:t>
            </a:r>
          </a:p>
        </p:txBody>
      </p:sp>
      <p:sp>
        <p:nvSpPr>
          <p:cNvPr id="3" name="Content Placeholder 2">
            <a:extLst>
              <a:ext uri="{FF2B5EF4-FFF2-40B4-BE49-F238E27FC236}">
                <a16:creationId xmlns:a16="http://schemas.microsoft.com/office/drawing/2014/main" id="{81DAA2F3-00C3-4DBB-B1EB-4D22ACD44591}"/>
              </a:ext>
            </a:extLst>
          </p:cNvPr>
          <p:cNvSpPr>
            <a:spLocks noGrp="1"/>
          </p:cNvSpPr>
          <p:nvPr>
            <p:ph idx="1"/>
          </p:nvPr>
        </p:nvSpPr>
        <p:spPr>
          <a:xfrm>
            <a:off x="1204912" y="1739651"/>
            <a:ext cx="8946541" cy="4195481"/>
          </a:xfrm>
        </p:spPr>
        <p:txBody>
          <a:bodyPr>
            <a:normAutofit fontScale="92500" lnSpcReduction="20000"/>
          </a:bodyPr>
          <a:lstStyle/>
          <a:p>
            <a:pPr algn="just"/>
            <a:r>
              <a:rPr lang="en-US" dirty="0"/>
              <a:t>1 in every 8 people in the world live with a mental disorder</a:t>
            </a:r>
            <a:endParaRPr lang="sr-Latn-RS" dirty="0"/>
          </a:p>
          <a:p>
            <a:pPr algn="just"/>
            <a:r>
              <a:rPr lang="en-US" dirty="0"/>
              <a:t>Mental disorders involve significant disturbances in thinking, emotional </a:t>
            </a:r>
            <a:r>
              <a:rPr lang="sr-Latn-RS" dirty="0"/>
              <a:t> </a:t>
            </a:r>
            <a:r>
              <a:rPr lang="en-US" dirty="0"/>
              <a:t>regulation, or </a:t>
            </a:r>
            <a:r>
              <a:rPr lang="en-US" dirty="0" err="1"/>
              <a:t>behaviour</a:t>
            </a:r>
            <a:endParaRPr lang="sr-Latn-RS" dirty="0"/>
          </a:p>
          <a:p>
            <a:pPr algn="just"/>
            <a:r>
              <a:rPr lang="en-US" dirty="0"/>
              <a:t>There are many different types of mental disorder</a:t>
            </a:r>
            <a:endParaRPr lang="sr-Latn-RS" dirty="0"/>
          </a:p>
          <a:p>
            <a:pPr algn="just"/>
            <a:r>
              <a:rPr lang="en-US" dirty="0"/>
              <a:t>Effective prevention and treatment options exist</a:t>
            </a:r>
            <a:endParaRPr lang="sr-Latn-RS" dirty="0"/>
          </a:p>
          <a:p>
            <a:pPr algn="just"/>
            <a:r>
              <a:rPr lang="en-US" dirty="0"/>
              <a:t>Most people do not have access to effective care</a:t>
            </a:r>
          </a:p>
          <a:p>
            <a:pPr algn="just"/>
            <a:r>
              <a:rPr lang="en-US" dirty="0"/>
              <a:t>A mental disorder is characterized by a clinically significant disturbance in an individual’s cognition, emotional regulation, or </a:t>
            </a:r>
            <a:r>
              <a:rPr lang="en-US" dirty="0" err="1"/>
              <a:t>behaviour</a:t>
            </a:r>
            <a:r>
              <a:rPr lang="en-US" dirty="0"/>
              <a:t>.  </a:t>
            </a:r>
            <a:endParaRPr lang="sr-Latn-RS" dirty="0"/>
          </a:p>
          <a:p>
            <a:pPr algn="just"/>
            <a:r>
              <a:rPr lang="en-US" dirty="0"/>
              <a:t>It is usually associated with distress or impairment in important areas of functioning. There are many different types of mental disorders.  Mental disorders may also be referred to as mental health conditions. The latter is a broader term covering mental disorders, psychosocial disabilities and (other) mental states associated with significant distress, impairment in functioning, or risk of self-harm. </a:t>
            </a:r>
          </a:p>
        </p:txBody>
      </p:sp>
    </p:spTree>
    <p:extLst>
      <p:ext uri="{BB962C8B-B14F-4D97-AF65-F5344CB8AC3E}">
        <p14:creationId xmlns:p14="http://schemas.microsoft.com/office/powerpoint/2010/main" val="264003729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4A7795-04D3-4BC3-A817-918D4D8CF64E}"/>
              </a:ext>
            </a:extLst>
          </p:cNvPr>
          <p:cNvSpPr>
            <a:spLocks noGrp="1"/>
          </p:cNvSpPr>
          <p:nvPr>
            <p:ph idx="1"/>
          </p:nvPr>
        </p:nvSpPr>
        <p:spPr>
          <a:xfrm>
            <a:off x="1230312" y="1502585"/>
            <a:ext cx="8946541" cy="4195481"/>
          </a:xfrm>
        </p:spPr>
        <p:txBody>
          <a:bodyPr/>
          <a:lstStyle/>
          <a:p>
            <a:pPr algn="just"/>
            <a:r>
              <a:rPr lang="sr-Latn-RS" dirty="0"/>
              <a:t>In </a:t>
            </a:r>
            <a:r>
              <a:rPr lang="en-US" dirty="0"/>
              <a:t>2019, 1 in every 8 people, or 970 million people around the world were living with a mental disorder, with anxiety and depressive disorders the most common. </a:t>
            </a:r>
            <a:endParaRPr lang="sr-Latn-RS" dirty="0"/>
          </a:p>
          <a:p>
            <a:pPr algn="just"/>
            <a:r>
              <a:rPr lang="en-US" dirty="0"/>
              <a:t>In 2020, the number of people living with anxiety and depressive disorders rose significantly because of the COVID-19 pandemic.  Initial estimates show a 26% and 28% increase respectively for anxiety and major depressive disorders in just one year (2). While effective prevention and treatment options exist, most people with mental disorders do not have access to effective care. Many people also experience stigma, discrimination and violations of human rights. </a:t>
            </a:r>
          </a:p>
        </p:txBody>
      </p:sp>
    </p:spTree>
    <p:extLst>
      <p:ext uri="{BB962C8B-B14F-4D97-AF65-F5344CB8AC3E}">
        <p14:creationId xmlns:p14="http://schemas.microsoft.com/office/powerpoint/2010/main" val="386882501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D9A34BD-FA66-421E-A4AB-49891D37116C}"/>
              </a:ext>
            </a:extLst>
          </p:cNvPr>
          <p:cNvSpPr>
            <a:spLocks noGrp="1"/>
          </p:cNvSpPr>
          <p:nvPr>
            <p:ph idx="1"/>
          </p:nvPr>
        </p:nvSpPr>
        <p:spPr>
          <a:xfrm>
            <a:off x="1391179" y="1223185"/>
            <a:ext cx="8946541" cy="4195481"/>
          </a:xfrm>
        </p:spPr>
        <p:txBody>
          <a:bodyPr>
            <a:normAutofit/>
          </a:bodyPr>
          <a:lstStyle/>
          <a:p>
            <a:r>
              <a:rPr lang="en-US" dirty="0"/>
              <a:t>What are the 10 types of mental disorders?</a:t>
            </a:r>
          </a:p>
          <a:p>
            <a:pPr>
              <a:buFont typeface="Arial" panose="020B0604020202020204" pitchFamily="34" charset="0"/>
              <a:buChar char="•"/>
            </a:pPr>
            <a:r>
              <a:rPr lang="en-US" dirty="0">
                <a:effectLst/>
              </a:rPr>
              <a:t>Anxiety Disorders. ... </a:t>
            </a:r>
          </a:p>
          <a:p>
            <a:pPr>
              <a:buFont typeface="Arial" panose="020B0604020202020204" pitchFamily="34" charset="0"/>
              <a:buChar char="•"/>
            </a:pPr>
            <a:r>
              <a:rPr lang="en-US" dirty="0">
                <a:effectLst/>
              </a:rPr>
              <a:t>Depression. ... </a:t>
            </a:r>
          </a:p>
          <a:p>
            <a:pPr>
              <a:buFont typeface="Arial" panose="020B0604020202020204" pitchFamily="34" charset="0"/>
              <a:buChar char="•"/>
            </a:pPr>
            <a:r>
              <a:rPr lang="en-US" dirty="0">
                <a:effectLst/>
              </a:rPr>
              <a:t>Bipolar Disorder. ... </a:t>
            </a:r>
          </a:p>
          <a:p>
            <a:pPr>
              <a:buFont typeface="Arial" panose="020B0604020202020204" pitchFamily="34" charset="0"/>
              <a:buChar char="•"/>
            </a:pPr>
            <a:r>
              <a:rPr lang="en-US" dirty="0">
                <a:effectLst/>
              </a:rPr>
              <a:t>Post-Traumatic Stress Disorder (PTSD) ... </a:t>
            </a:r>
          </a:p>
          <a:p>
            <a:pPr>
              <a:buFont typeface="Arial" panose="020B0604020202020204" pitchFamily="34" charset="0"/>
              <a:buChar char="•"/>
            </a:pPr>
            <a:r>
              <a:rPr lang="en-US" dirty="0">
                <a:effectLst/>
              </a:rPr>
              <a:t>Schizophrenia. ... </a:t>
            </a:r>
          </a:p>
          <a:p>
            <a:pPr>
              <a:buFont typeface="Arial" panose="020B0604020202020204" pitchFamily="34" charset="0"/>
              <a:buChar char="•"/>
            </a:pPr>
            <a:r>
              <a:rPr lang="en-US" dirty="0">
                <a:effectLst/>
              </a:rPr>
              <a:t>Eating Disorders. ... </a:t>
            </a:r>
          </a:p>
          <a:p>
            <a:pPr>
              <a:buFont typeface="Arial" panose="020B0604020202020204" pitchFamily="34" charset="0"/>
              <a:buChar char="•"/>
            </a:pPr>
            <a:r>
              <a:rPr lang="en-US" dirty="0">
                <a:effectLst/>
              </a:rPr>
              <a:t>Disruptive </a:t>
            </a:r>
            <a:r>
              <a:rPr lang="en-US" dirty="0" err="1">
                <a:effectLst/>
              </a:rPr>
              <a:t>behaviour</a:t>
            </a:r>
            <a:r>
              <a:rPr lang="en-US" dirty="0">
                <a:effectLst/>
              </a:rPr>
              <a:t> and dissocial disorders. ... </a:t>
            </a:r>
          </a:p>
          <a:p>
            <a:pPr>
              <a:buFont typeface="Arial" panose="020B0604020202020204" pitchFamily="34" charset="0"/>
              <a:buChar char="•"/>
            </a:pPr>
            <a:r>
              <a:rPr lang="en-US" dirty="0">
                <a:effectLst/>
              </a:rPr>
              <a:t>Neurodevelopmental disorders.</a:t>
            </a:r>
          </a:p>
          <a:p>
            <a:endParaRPr lang="en-US" dirty="0"/>
          </a:p>
        </p:txBody>
      </p:sp>
    </p:spTree>
    <p:extLst>
      <p:ext uri="{BB962C8B-B14F-4D97-AF65-F5344CB8AC3E}">
        <p14:creationId xmlns:p14="http://schemas.microsoft.com/office/powerpoint/2010/main" val="416843258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7C8B3D5-E0EC-4625-BA25-0C3A09EC2C42}"/>
              </a:ext>
            </a:extLst>
          </p:cNvPr>
          <p:cNvSpPr>
            <a:spLocks noGrp="1"/>
          </p:cNvSpPr>
          <p:nvPr>
            <p:ph idx="1"/>
          </p:nvPr>
        </p:nvSpPr>
        <p:spPr>
          <a:xfrm>
            <a:off x="1094845" y="1392518"/>
            <a:ext cx="8946541" cy="4195481"/>
          </a:xfrm>
        </p:spPr>
        <p:txBody>
          <a:bodyPr/>
          <a:lstStyle/>
          <a:p>
            <a:pPr algn="just"/>
            <a:r>
              <a:rPr lang="en-US" dirty="0"/>
              <a:t>Who is at risk from developing a mental disorder?</a:t>
            </a:r>
          </a:p>
          <a:p>
            <a:pPr algn="just"/>
            <a:r>
              <a:rPr lang="en-US" dirty="0"/>
              <a:t>At any one time, a diverse set of individual, family, community, and structural factors may combine to protect or undermine mental health. Although most people are resilient, people who are exposed to adverse circumstances – including poverty, violence, disability, and inequality – are at higher risk. Protective and risk factors include individual psychological and biological factors, such as emotional skills as well as genetics.  Many of the risk and protective factors are influenced through changes in brain structure and/or function.</a:t>
            </a:r>
          </a:p>
          <a:p>
            <a:endParaRPr lang="en-US" dirty="0"/>
          </a:p>
        </p:txBody>
      </p:sp>
    </p:spTree>
    <p:extLst>
      <p:ext uri="{BB962C8B-B14F-4D97-AF65-F5344CB8AC3E}">
        <p14:creationId xmlns:p14="http://schemas.microsoft.com/office/powerpoint/2010/main" val="234788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EE2360-441B-46D5-A751-497282846442}"/>
              </a:ext>
            </a:extLst>
          </p:cNvPr>
          <p:cNvSpPr>
            <a:spLocks noGrp="1"/>
          </p:cNvSpPr>
          <p:nvPr>
            <p:ph idx="1"/>
          </p:nvPr>
        </p:nvSpPr>
        <p:spPr/>
        <p:txBody>
          <a:bodyPr/>
          <a:lstStyle/>
          <a:p>
            <a:r>
              <a:rPr lang="en-US" dirty="0"/>
              <a:t>What 10 diseases are non communicable?</a:t>
            </a:r>
          </a:p>
          <a:p>
            <a:r>
              <a:rPr lang="en-US" dirty="0">
                <a:effectLst/>
              </a:rPr>
              <a:t>Stroke, heart attack, peripheral artery diseases (PAD), coronary artery disease, deep vein thrombosis, congenital heart disease, etc. Asthma, pulmonary hypertension, chronic obstructive pulmonary disease (COPD), occupational lung disease, etc. Type 1 diabetes, type 2 diabetes, gestational diabetes.</a:t>
            </a:r>
          </a:p>
          <a:p>
            <a:endParaRPr lang="en-US" dirty="0"/>
          </a:p>
        </p:txBody>
      </p:sp>
    </p:spTree>
    <p:extLst>
      <p:ext uri="{BB962C8B-B14F-4D97-AF65-F5344CB8AC3E}">
        <p14:creationId xmlns:p14="http://schemas.microsoft.com/office/powerpoint/2010/main" val="384330360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9D418C3-218E-4F15-B9DD-6150E918CFD8}"/>
              </a:ext>
            </a:extLst>
          </p:cNvPr>
          <p:cNvSpPr>
            <a:spLocks noGrp="1"/>
          </p:cNvSpPr>
          <p:nvPr>
            <p:ph idx="1"/>
          </p:nvPr>
        </p:nvSpPr>
        <p:spPr>
          <a:xfrm>
            <a:off x="1162579" y="1172385"/>
            <a:ext cx="8946541" cy="4195481"/>
          </a:xfrm>
        </p:spPr>
        <p:txBody>
          <a:bodyPr>
            <a:normAutofit lnSpcReduction="10000"/>
          </a:bodyPr>
          <a:lstStyle/>
          <a:p>
            <a:pPr algn="just"/>
            <a:r>
              <a:rPr lang="en-US" dirty="0"/>
              <a:t>Health systems and social support</a:t>
            </a:r>
          </a:p>
          <a:p>
            <a:pPr algn="just"/>
            <a:r>
              <a:rPr lang="en-US" dirty="0"/>
              <a:t>Health systems have not yet adequately responded to the needs of people with mental disorders and are significantly under resourced.  The gap between the need for treatment and its provision is wide all over the world; and is often poor in quality when delivered. For example, only 29% of people with psychosis (5) and only one third of people with depression receive formal mental health care. </a:t>
            </a:r>
          </a:p>
          <a:p>
            <a:pPr algn="just"/>
            <a:r>
              <a:rPr lang="en-US" dirty="0"/>
              <a:t>People with mental disorders also require social support, including support in developing and maintaining personal, family, and social relationships.  People with mental disorders may also need support for educational </a:t>
            </a:r>
            <a:r>
              <a:rPr lang="en-US" dirty="0" err="1"/>
              <a:t>programmes</a:t>
            </a:r>
            <a:r>
              <a:rPr lang="en-US" dirty="0"/>
              <a:t>, employment, housing, and participation in other meaningful activities. </a:t>
            </a:r>
          </a:p>
          <a:p>
            <a:pPr algn="just"/>
            <a:endParaRPr lang="en-US" dirty="0"/>
          </a:p>
        </p:txBody>
      </p:sp>
    </p:spTree>
    <p:extLst>
      <p:ext uri="{BB962C8B-B14F-4D97-AF65-F5344CB8AC3E}">
        <p14:creationId xmlns:p14="http://schemas.microsoft.com/office/powerpoint/2010/main" val="2730508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81B3BA5-1962-4199-ACAC-FF0240D26C8B}"/>
              </a:ext>
            </a:extLst>
          </p:cNvPr>
          <p:cNvSpPr txBox="1"/>
          <p:nvPr/>
        </p:nvSpPr>
        <p:spPr>
          <a:xfrm>
            <a:off x="4301067" y="2456934"/>
            <a:ext cx="6096000" cy="646331"/>
          </a:xfrm>
          <a:prstGeom prst="rect">
            <a:avLst/>
          </a:prstGeom>
          <a:noFill/>
        </p:spPr>
        <p:txBody>
          <a:bodyPr wrap="square">
            <a:spAutoFit/>
          </a:bodyPr>
          <a:lstStyle/>
          <a:p>
            <a:r>
              <a:rPr lang="en-US" sz="3600" b="1" dirty="0">
                <a:latin typeface="Times New Roman" panose="02020603050405020304" pitchFamily="18" charset="0"/>
                <a:cs typeface="Times New Roman" panose="02020603050405020304" pitchFamily="18" charset="0"/>
              </a:rPr>
              <a:t>THANK YOU</a:t>
            </a:r>
            <a:r>
              <a:rPr lang="sr-Latn-RS" sz="3600" b="1" dirty="0">
                <a:latin typeface="Times New Roman" panose="02020603050405020304" pitchFamily="18" charset="0"/>
                <a:cs typeface="Times New Roman" panose="02020603050405020304" pitchFamily="18" charset="0"/>
              </a:rPr>
              <a:t>!</a:t>
            </a:r>
            <a:endParaRPr lang="en-US" sz="3600"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9123E6B-14DB-4150-B38E-C47CE0A5D4CF}"/>
              </a:ext>
            </a:extLst>
          </p:cNvPr>
          <p:cNvSpPr>
            <a:spLocks noGrp="1"/>
          </p:cNvSpPr>
          <p:nvPr>
            <p:ph idx="1"/>
          </p:nvPr>
        </p:nvSpPr>
        <p:spPr>
          <a:xfrm>
            <a:off x="1179512" y="1511052"/>
            <a:ext cx="8946541" cy="4195481"/>
          </a:xfrm>
        </p:spPr>
        <p:txBody>
          <a:bodyPr>
            <a:normAutofit/>
          </a:bodyPr>
          <a:lstStyle/>
          <a:p>
            <a:r>
              <a:rPr lang="en-US" dirty="0"/>
              <a:t>What are the 12 communicable diseases?</a:t>
            </a:r>
          </a:p>
          <a:p>
            <a:pPr>
              <a:buFont typeface="Arial" panose="020B0604020202020204" pitchFamily="34" charset="0"/>
              <a:buChar char="•"/>
            </a:pPr>
            <a:r>
              <a:rPr lang="en-US" dirty="0">
                <a:effectLst/>
              </a:rPr>
              <a:t>Chickenpox / Shingles.</a:t>
            </a:r>
          </a:p>
          <a:p>
            <a:pPr>
              <a:buFont typeface="Arial" panose="020B0604020202020204" pitchFamily="34" charset="0"/>
              <a:buChar char="•"/>
            </a:pPr>
            <a:r>
              <a:rPr lang="en-US" dirty="0">
                <a:effectLst/>
              </a:rPr>
              <a:t>COVID-19.</a:t>
            </a:r>
          </a:p>
          <a:p>
            <a:pPr>
              <a:buFont typeface="Arial" panose="020B0604020202020204" pitchFamily="34" charset="0"/>
              <a:buChar char="•"/>
            </a:pPr>
            <a:r>
              <a:rPr lang="en-US" dirty="0">
                <a:effectLst/>
              </a:rPr>
              <a:t>Ebola.</a:t>
            </a:r>
          </a:p>
          <a:p>
            <a:pPr>
              <a:buFont typeface="Arial" panose="020B0604020202020204" pitchFamily="34" charset="0"/>
              <a:buChar char="•"/>
            </a:pPr>
            <a:r>
              <a:rPr lang="en-US" dirty="0">
                <a:effectLst/>
              </a:rPr>
              <a:t>Hepatitis B.</a:t>
            </a:r>
          </a:p>
          <a:p>
            <a:pPr>
              <a:buFont typeface="Arial" panose="020B0604020202020204" pitchFamily="34" charset="0"/>
              <a:buChar char="•"/>
            </a:pPr>
            <a:r>
              <a:rPr lang="en-US" dirty="0">
                <a:effectLst/>
              </a:rPr>
              <a:t>Hepatitis C.</a:t>
            </a:r>
          </a:p>
          <a:p>
            <a:pPr>
              <a:buFont typeface="Arial" panose="020B0604020202020204" pitchFamily="34" charset="0"/>
              <a:buChar char="•"/>
            </a:pPr>
            <a:r>
              <a:rPr lang="en-US" dirty="0">
                <a:effectLst/>
              </a:rPr>
              <a:t>HIV / AIDS.</a:t>
            </a:r>
          </a:p>
          <a:p>
            <a:pPr>
              <a:buFont typeface="Arial" panose="020B0604020202020204" pitchFamily="34" charset="0"/>
              <a:buChar char="•"/>
            </a:pPr>
            <a:r>
              <a:rPr lang="en-US" dirty="0">
                <a:effectLst/>
              </a:rPr>
              <a:t>HIV / STDs / Hepatitis.</a:t>
            </a:r>
          </a:p>
          <a:p>
            <a:endParaRPr lang="en-US" dirty="0"/>
          </a:p>
        </p:txBody>
      </p:sp>
    </p:spTree>
    <p:extLst>
      <p:ext uri="{BB962C8B-B14F-4D97-AF65-F5344CB8AC3E}">
        <p14:creationId xmlns:p14="http://schemas.microsoft.com/office/powerpoint/2010/main" val="2950684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438912"/>
            <a:ext cx="8946541" cy="5809487"/>
          </a:xfrm>
        </p:spPr>
        <p:txBody>
          <a:bodyPr>
            <a:normAutofit fontScale="92500" lnSpcReduction="10000"/>
          </a:bodyPr>
          <a:lstStyle/>
          <a:p>
            <a:r>
              <a:rPr lang="en-US" dirty="0"/>
              <a:t>Heart Disease</a:t>
            </a:r>
            <a:endParaRPr lang="sr-Latn-RS" dirty="0"/>
          </a:p>
          <a:p>
            <a:r>
              <a:rPr lang="en-US" dirty="0"/>
              <a:t>Cancer</a:t>
            </a:r>
          </a:p>
          <a:p>
            <a:r>
              <a:rPr lang="en-US" dirty="0"/>
              <a:t>Diabetes</a:t>
            </a:r>
            <a:endParaRPr lang="sr-Latn-RS" dirty="0"/>
          </a:p>
          <a:p>
            <a:r>
              <a:rPr lang="en-US" dirty="0"/>
              <a:t>Chronic Respiratory Diseases</a:t>
            </a:r>
          </a:p>
          <a:p>
            <a:r>
              <a:rPr lang="en-US" dirty="0"/>
              <a:t>Stroke</a:t>
            </a:r>
            <a:endParaRPr lang="sr-Latn-RS" dirty="0"/>
          </a:p>
          <a:p>
            <a:r>
              <a:rPr lang="en-US" dirty="0"/>
              <a:t>Obesity</a:t>
            </a:r>
            <a:endParaRPr lang="sr-Latn-RS" dirty="0"/>
          </a:p>
          <a:p>
            <a:r>
              <a:rPr lang="en-US" dirty="0"/>
              <a:t>Mental Health Disorders</a:t>
            </a:r>
            <a:endParaRPr lang="sr-Latn-RS" dirty="0"/>
          </a:p>
          <a:p>
            <a:r>
              <a:rPr lang="en-US" dirty="0"/>
              <a:t>Osteoarthritis</a:t>
            </a:r>
            <a:endParaRPr lang="sr-Latn-RS" dirty="0"/>
          </a:p>
          <a:p>
            <a:r>
              <a:rPr lang="en-US" dirty="0"/>
              <a:t>Chronic Kidney Disease</a:t>
            </a:r>
            <a:endParaRPr lang="sr-Latn-RS" dirty="0"/>
          </a:p>
          <a:p>
            <a:r>
              <a:rPr lang="en-US" dirty="0"/>
              <a:t>Mental health conditions</a:t>
            </a:r>
          </a:p>
          <a:p>
            <a:r>
              <a:rPr lang="en-US" dirty="0"/>
              <a:t> Injuries</a:t>
            </a:r>
          </a:p>
          <a:p>
            <a:r>
              <a:rPr lang="en-US" dirty="0"/>
              <a:t>Liver Disease</a:t>
            </a:r>
            <a:endParaRPr lang="sr-Latn-RS" dirty="0"/>
          </a:p>
          <a:p>
            <a:r>
              <a:rPr lang="en-US" dirty="0"/>
              <a:t>Dental Diseases	</a:t>
            </a:r>
            <a:endParaRPr lang="sr-Latn-RS" dirty="0"/>
          </a:p>
          <a:p>
            <a:r>
              <a:rPr lang="en-US" dirty="0"/>
              <a:t>Rheumatoid Arthritis</a:t>
            </a:r>
          </a:p>
          <a:p>
            <a:r>
              <a:rPr lang="en-US" dirty="0"/>
              <a:t>Inflammatory Bowel Disease</a:t>
            </a:r>
          </a:p>
        </p:txBody>
      </p:sp>
    </p:spTree>
    <p:extLst>
      <p:ext uri="{BB962C8B-B14F-4D97-AF65-F5344CB8AC3E}">
        <p14:creationId xmlns:p14="http://schemas.microsoft.com/office/powerpoint/2010/main" val="1316952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920FEC8-85D0-4763-AC83-723F7EC041B5}"/>
              </a:ext>
            </a:extLst>
          </p:cNvPr>
          <p:cNvSpPr>
            <a:spLocks noGrp="1"/>
          </p:cNvSpPr>
          <p:nvPr>
            <p:ph idx="1"/>
          </p:nvPr>
        </p:nvSpPr>
        <p:spPr>
          <a:xfrm>
            <a:off x="1154112" y="994584"/>
            <a:ext cx="8946541" cy="4195481"/>
          </a:xfrm>
        </p:spPr>
        <p:txBody>
          <a:bodyPr/>
          <a:lstStyle/>
          <a:p>
            <a:r>
              <a:rPr lang="en-US" dirty="0"/>
              <a:t>Four types of non-communicable diseases account for over two thirds of deaths globally:</a:t>
            </a:r>
          </a:p>
          <a:p>
            <a:endParaRPr lang="en-US" dirty="0"/>
          </a:p>
          <a:p>
            <a:r>
              <a:rPr lang="en-US" dirty="0"/>
              <a:t>    Cardiovascular diseases.</a:t>
            </a:r>
          </a:p>
          <a:p>
            <a:r>
              <a:rPr lang="en-US" dirty="0"/>
              <a:t>    Cancers.</a:t>
            </a:r>
          </a:p>
          <a:p>
            <a:r>
              <a:rPr lang="en-US" dirty="0"/>
              <a:t>    Diabetes.</a:t>
            </a:r>
          </a:p>
          <a:p>
            <a:r>
              <a:rPr lang="en-US" dirty="0"/>
              <a:t>    Chronic respiratory diseases.</a:t>
            </a:r>
          </a:p>
        </p:txBody>
      </p:sp>
    </p:spTree>
    <p:extLst>
      <p:ext uri="{BB962C8B-B14F-4D97-AF65-F5344CB8AC3E}">
        <p14:creationId xmlns:p14="http://schemas.microsoft.com/office/powerpoint/2010/main" val="6657762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1731</TotalTime>
  <Words>6921</Words>
  <Application>Microsoft Office PowerPoint</Application>
  <PresentationFormat>Widescreen</PresentationFormat>
  <Paragraphs>973</Paragraphs>
  <Slides>61</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61</vt:i4>
      </vt:variant>
    </vt:vector>
  </HeadingPairs>
  <TitlesOfParts>
    <vt:vector size="71" baseType="lpstr">
      <vt:lpstr>Arial</vt:lpstr>
      <vt:lpstr>Calibri</vt:lpstr>
      <vt:lpstr>Cambria</vt:lpstr>
      <vt:lpstr>Century Gothic</vt:lpstr>
      <vt:lpstr>FranklinGothic-Book-regular</vt:lpstr>
      <vt:lpstr>inherit</vt:lpstr>
      <vt:lpstr>Symbol</vt:lpstr>
      <vt:lpstr>Times New Roman</vt:lpstr>
      <vt:lpstr>Wingdings 3</vt:lpstr>
      <vt:lpstr>Ion</vt:lpstr>
      <vt:lpstr>Social diseases, civilization diseases or lifestyle diseases? </vt:lpstr>
      <vt:lpstr>PowerPoint Presentation</vt:lpstr>
      <vt:lpstr>What are the 10 most common social diseases?  </vt:lpstr>
      <vt:lpstr>Chronic non-communicable diseases (NCDs)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Cardiovascular diseases</vt:lpstr>
      <vt:lpstr>PowerPoint Presentation</vt:lpstr>
      <vt:lpstr>PowerPoint Presentation</vt:lpstr>
      <vt:lpstr>PowerPoint Presentation</vt:lpstr>
      <vt:lpstr>Malignant diseases</vt:lpstr>
      <vt:lpstr>PowerPoint Presentation</vt:lpstr>
      <vt:lpstr>PowerPoint Presentation</vt:lpstr>
      <vt:lpstr>PowerPoint Presentation</vt:lpstr>
      <vt:lpstr>PowerPoint Presentation</vt:lpstr>
      <vt:lpstr>PowerPoint Presentation</vt:lpstr>
      <vt:lpstr>Global cancer incidence: both sexes </vt:lpstr>
      <vt:lpstr>Global cancer incidence in men </vt:lpstr>
      <vt:lpstr>Global cancer incidence in men </vt:lpstr>
      <vt:lpstr>Global cancer incidence in women</vt:lpstr>
      <vt:lpstr>Global cancer incidence in women</vt:lpstr>
      <vt:lpstr>Cancer rates by Human Development Index </vt:lpstr>
      <vt:lpstr>PowerPoint Presentation</vt:lpstr>
      <vt:lpstr>PowerPoint Presentation</vt:lpstr>
      <vt:lpstr>Estimated cancer incidence, all cancers, both sexes </vt:lpstr>
      <vt:lpstr>Global cancer data by country </vt:lpstr>
      <vt:lpstr>PowerPoint Presentation</vt:lpstr>
      <vt:lpstr>PowerPoint Presentation</vt:lpstr>
      <vt:lpstr>Cancer incidence in men </vt:lpstr>
      <vt:lpstr>Cancer incidence in women </vt:lpstr>
      <vt:lpstr>Global cancer mortality: both sexes </vt:lpstr>
      <vt:lpstr>Cancer mortality in women </vt:lpstr>
      <vt:lpstr>Reducing the burden </vt:lpstr>
      <vt:lpstr>Prevention </vt:lpstr>
      <vt:lpstr>Early detection </vt:lpstr>
      <vt:lpstr>Screening </vt:lpstr>
      <vt:lpstr>Treatment </vt:lpstr>
      <vt:lpstr>Palliative care </vt:lpstr>
      <vt:lpstr>PowerPoint Presentation</vt:lpstr>
      <vt:lpstr>PowerPoint Presentation</vt:lpstr>
      <vt:lpstr>National politics </vt:lpstr>
      <vt:lpstr>Diabetes</vt:lpstr>
      <vt:lpstr>PowerPoint Presentation</vt:lpstr>
      <vt:lpstr>PowerPoint Presentation</vt:lpstr>
      <vt:lpstr>PowerPoint Presentation</vt:lpstr>
      <vt:lpstr>PowerPoint Presentation</vt:lpstr>
      <vt:lpstr>Chronic respiratory diseases (CRDs)</vt:lpstr>
      <vt:lpstr>PowerPoint Presentation</vt:lpstr>
      <vt:lpstr>Mental disorder</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МАЛИГНЕ БОЛЕСТИ</dc:title>
  <dc:creator>Milena Stefanovic</dc:creator>
  <cp:lastModifiedBy>soclek</cp:lastModifiedBy>
  <cp:revision>146</cp:revision>
  <dcterms:created xsi:type="dcterms:W3CDTF">2018-10-26T17:27:32Z</dcterms:created>
  <dcterms:modified xsi:type="dcterms:W3CDTF">2023-09-21T07:02:09Z</dcterms:modified>
</cp:coreProperties>
</file>